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29"/>
  </p:notesMasterIdLst>
  <p:sldIdLst>
    <p:sldId id="257" r:id="rId2"/>
    <p:sldId id="360" r:id="rId3"/>
    <p:sldId id="353" r:id="rId4"/>
    <p:sldId id="258" r:id="rId5"/>
    <p:sldId id="373" r:id="rId6"/>
    <p:sldId id="411" r:id="rId7"/>
    <p:sldId id="412" r:id="rId8"/>
    <p:sldId id="371" r:id="rId9"/>
    <p:sldId id="370" r:id="rId10"/>
    <p:sldId id="259" r:id="rId11"/>
    <p:sldId id="260" r:id="rId12"/>
    <p:sldId id="261" r:id="rId13"/>
    <p:sldId id="413" r:id="rId14"/>
    <p:sldId id="262" r:id="rId15"/>
    <p:sldId id="361" r:id="rId16"/>
    <p:sldId id="364" r:id="rId17"/>
    <p:sldId id="263" r:id="rId18"/>
    <p:sldId id="264" r:id="rId19"/>
    <p:sldId id="352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363" r:id="rId31"/>
    <p:sldId id="277" r:id="rId32"/>
    <p:sldId id="279" r:id="rId33"/>
    <p:sldId id="372" r:id="rId34"/>
    <p:sldId id="365" r:id="rId35"/>
    <p:sldId id="366" r:id="rId36"/>
    <p:sldId id="281" r:id="rId37"/>
    <p:sldId id="282" r:id="rId38"/>
    <p:sldId id="283" r:id="rId39"/>
    <p:sldId id="374" r:id="rId40"/>
    <p:sldId id="375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354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55" r:id="rId59"/>
    <p:sldId id="300" r:id="rId60"/>
    <p:sldId id="301" r:id="rId61"/>
    <p:sldId id="387" r:id="rId62"/>
    <p:sldId id="302" r:id="rId63"/>
    <p:sldId id="303" r:id="rId64"/>
    <p:sldId id="304" r:id="rId65"/>
    <p:sldId id="388" r:id="rId66"/>
    <p:sldId id="392" r:id="rId67"/>
    <p:sldId id="306" r:id="rId68"/>
    <p:sldId id="307" r:id="rId69"/>
    <p:sldId id="308" r:id="rId70"/>
    <p:sldId id="309" r:id="rId71"/>
    <p:sldId id="310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414" r:id="rId81"/>
    <p:sldId id="400" r:id="rId82"/>
    <p:sldId id="401" r:id="rId83"/>
    <p:sldId id="402" r:id="rId84"/>
    <p:sldId id="403" r:id="rId85"/>
    <p:sldId id="404" r:id="rId86"/>
    <p:sldId id="405" r:id="rId87"/>
    <p:sldId id="406" r:id="rId88"/>
    <p:sldId id="407" r:id="rId89"/>
    <p:sldId id="408" r:id="rId90"/>
    <p:sldId id="409" r:id="rId91"/>
    <p:sldId id="396" r:id="rId92"/>
    <p:sldId id="397" r:id="rId93"/>
    <p:sldId id="398" r:id="rId94"/>
    <p:sldId id="399" r:id="rId95"/>
    <p:sldId id="410" r:id="rId96"/>
    <p:sldId id="320" r:id="rId97"/>
    <p:sldId id="321" r:id="rId98"/>
    <p:sldId id="322" r:id="rId99"/>
    <p:sldId id="323" r:id="rId100"/>
    <p:sldId id="324" r:id="rId101"/>
    <p:sldId id="325" r:id="rId102"/>
    <p:sldId id="326" r:id="rId103"/>
    <p:sldId id="327" r:id="rId104"/>
    <p:sldId id="328" r:id="rId105"/>
    <p:sldId id="329" r:id="rId106"/>
    <p:sldId id="330" r:id="rId107"/>
    <p:sldId id="331" r:id="rId108"/>
    <p:sldId id="332" r:id="rId109"/>
    <p:sldId id="333" r:id="rId110"/>
    <p:sldId id="334" r:id="rId111"/>
    <p:sldId id="335" r:id="rId112"/>
    <p:sldId id="336" r:id="rId113"/>
    <p:sldId id="337" r:id="rId114"/>
    <p:sldId id="338" r:id="rId115"/>
    <p:sldId id="339" r:id="rId116"/>
    <p:sldId id="340" r:id="rId117"/>
    <p:sldId id="341" r:id="rId118"/>
    <p:sldId id="378" r:id="rId119"/>
    <p:sldId id="379" r:id="rId120"/>
    <p:sldId id="380" r:id="rId121"/>
    <p:sldId id="358" r:id="rId122"/>
    <p:sldId id="376" r:id="rId123"/>
    <p:sldId id="377" r:id="rId124"/>
    <p:sldId id="391" r:id="rId125"/>
    <p:sldId id="393" r:id="rId126"/>
    <p:sldId id="394" r:id="rId127"/>
    <p:sldId id="395" r:id="rId1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4C0"/>
    <a:srgbClr val="AD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4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4" Type="http://schemas.openxmlformats.org/officeDocument/2006/relationships/image" Target="../media/image10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09.wmf"/><Relationship Id="rId1" Type="http://schemas.openxmlformats.org/officeDocument/2006/relationships/image" Target="../media/image11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4" Type="http://schemas.openxmlformats.org/officeDocument/2006/relationships/image" Target="../media/image143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4" Type="http://schemas.openxmlformats.org/officeDocument/2006/relationships/image" Target="../media/image152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image" Target="../media/image16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image" Target="../media/image203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288DD-FA9F-4AC4-8F5C-EA25BDD8CF6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F1A27-10AE-4817-A2F4-81128291F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9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xmlns="" id="{5CA82B35-AFE1-4D5F-881A-553765FE0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F0F181-73F0-4B07-82D6-93B257C74638}" type="slidenum">
              <a:rPr lang="ru-RU" altLang="ru-RU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xmlns="" id="{34ECFAFD-ACB8-4723-AFCB-BCA3A37D9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xmlns="" id="{7FCD5AA7-D2D0-4A9F-8C7A-DAAEA5638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636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>
            <a:extLst>
              <a:ext uri="{FF2B5EF4-FFF2-40B4-BE49-F238E27FC236}">
                <a16:creationId xmlns:a16="http://schemas.microsoft.com/office/drawing/2014/main" xmlns="" id="{69EC7578-CD43-483F-9CDE-16BB054C6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Заметки 2">
            <a:extLst>
              <a:ext uri="{FF2B5EF4-FFF2-40B4-BE49-F238E27FC236}">
                <a16:creationId xmlns:a16="http://schemas.microsoft.com/office/drawing/2014/main" xmlns="" id="{64B301B4-4398-4A32-B33F-79818B3D4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7220" name="Номер слайда 3">
            <a:extLst>
              <a:ext uri="{FF2B5EF4-FFF2-40B4-BE49-F238E27FC236}">
                <a16:creationId xmlns:a16="http://schemas.microsoft.com/office/drawing/2014/main" xmlns="" id="{D9E69B70-A767-4087-9BB5-B50F347BC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F642DB-91F5-4646-B833-7EAA3CC76BB3}" type="slidenum">
              <a:rPr lang="ru-RU" altLang="ru-RU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712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>
            <a:extLst>
              <a:ext uri="{FF2B5EF4-FFF2-40B4-BE49-F238E27FC236}">
                <a16:creationId xmlns:a16="http://schemas.microsoft.com/office/drawing/2014/main" xmlns="" id="{909499B8-66BC-4604-9B7B-35E098C40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Заметки 2">
            <a:extLst>
              <a:ext uri="{FF2B5EF4-FFF2-40B4-BE49-F238E27FC236}">
                <a16:creationId xmlns:a16="http://schemas.microsoft.com/office/drawing/2014/main" xmlns="" id="{EA9918A0-719E-44B3-8E8E-722F8013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8244" name="Номер слайда 3">
            <a:extLst>
              <a:ext uri="{FF2B5EF4-FFF2-40B4-BE49-F238E27FC236}">
                <a16:creationId xmlns:a16="http://schemas.microsoft.com/office/drawing/2014/main" xmlns="" id="{63023217-57F7-4D0E-B0C9-CA251D02E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DF2A0C-CA75-4B28-A362-4B5A1BA0DCB2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4288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xmlns="" id="{57628A3A-FDA6-4C06-9DB6-C5C6D2D67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DBE220-7D36-4DB7-8020-F1CD5C296697}" type="slidenum">
              <a:rPr lang="ru-RU" altLang="ru-RU"/>
              <a:pPr>
                <a:spcBef>
                  <a:spcPct val="0"/>
                </a:spcBef>
              </a:pPr>
              <a:t>64</a:t>
            </a:fld>
            <a:endParaRPr lang="ru-RU" altLang="ru-RU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xmlns="" id="{BE1B2088-F897-481C-ADF5-52F52A4AE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xmlns="" id="{0068F3FC-CA5A-4A21-AE64-A8F5305BB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397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xmlns="" id="{B1B68790-2E0C-4626-9FDD-AFE79E9CBD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0D209-EBD7-4E57-A734-60D628AACBB2}" type="slidenum">
              <a:rPr lang="ru-RU" altLang="ru-RU"/>
              <a:pPr>
                <a:spcBef>
                  <a:spcPct val="0"/>
                </a:spcBef>
              </a:pPr>
              <a:t>73</a:t>
            </a:fld>
            <a:endParaRPr lang="ru-RU" altLang="ru-RU"/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xmlns="" id="{4A7FC282-04C1-4C63-B28C-B619F749E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xmlns="" id="{75DA4574-A1A9-4FC7-863F-48A0A414C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7429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xmlns="" id="{953FE774-A5A4-490C-A218-A2C36E780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7944CE-7EC4-4CA6-AF0A-71B825214390}" type="slidenum">
              <a:rPr lang="ru-RU" altLang="ru-RU"/>
              <a:pPr>
                <a:spcBef>
                  <a:spcPct val="0"/>
                </a:spcBef>
              </a:pPr>
              <a:t>83</a:t>
            </a:fld>
            <a:endParaRPr lang="ru-RU" altLang="ru-RU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xmlns="" id="{8AEF621D-8CE0-47AF-B1F9-91C60B69D8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xmlns="" id="{9D957993-7272-4EFF-B1C7-AA2B652D4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034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xmlns="" id="{80542B72-B39E-4A3C-9A06-9CE62AA33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53664F-1D99-449C-A015-CF3B017D81B4}" type="slidenum">
              <a:rPr lang="ru-RU" altLang="ru-RU"/>
              <a:pPr>
                <a:spcBef>
                  <a:spcPct val="0"/>
                </a:spcBef>
              </a:pPr>
              <a:t>84</a:t>
            </a:fld>
            <a:endParaRPr lang="ru-RU" altLang="ru-RU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xmlns="" id="{FC6B1393-9B72-4E02-BF7B-EC66DA8B1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xmlns="" id="{7A488C30-0440-4733-B864-E2E04ACDC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161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xmlns="" id="{DD3545CA-8AE1-43A6-B307-3798889694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75040F-0958-4EFD-BFF9-D949A688DAC8}" type="slidenum">
              <a:rPr lang="ru-RU" altLang="ru-RU"/>
              <a:pPr>
                <a:spcBef>
                  <a:spcPct val="0"/>
                </a:spcBef>
              </a:pPr>
              <a:t>85</a:t>
            </a:fld>
            <a:endParaRPr lang="ru-RU" altLang="ru-RU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xmlns="" id="{3063EE53-3201-4BEA-88AA-6F1696421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xmlns="" id="{46402FC0-414D-440A-8D79-709F5C9C1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029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xmlns="" id="{353D188B-32C6-4BBB-B03F-7738A11CA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A64531-FC84-4F45-A2B0-B33732F5E3B7}" type="slidenum">
              <a:rPr lang="ru-RU" altLang="ru-RU"/>
              <a:pPr>
                <a:spcBef>
                  <a:spcPct val="0"/>
                </a:spcBef>
              </a:pPr>
              <a:t>86</a:t>
            </a:fld>
            <a:endParaRPr lang="ru-RU" altLang="ru-RU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xmlns="" id="{73611ACF-4D56-499B-90D3-75065F273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xmlns="" id="{E91A670D-938E-4739-AE40-289964BC7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8181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xmlns="" id="{549432BC-30E0-4797-BA41-4925BF72D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A746CE-8EC2-40DC-9FAD-5DFDAA908DDC}" type="slidenum">
              <a:rPr lang="ru-RU" altLang="ru-RU"/>
              <a:pPr>
                <a:spcBef>
                  <a:spcPct val="0"/>
                </a:spcBef>
              </a:pPr>
              <a:t>87</a:t>
            </a:fld>
            <a:endParaRPr lang="ru-RU" altLang="ru-RU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xmlns="" id="{AD1251F1-F5AC-46AF-B184-53C724D61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xmlns="" id="{F6C474F3-90D1-4C28-81B9-3CAD90798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084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xmlns="" id="{674DFD2B-D134-4C3C-B3FB-F4AFB847D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64BD1A-06C8-4EB2-A4FD-F1D37F0D0D8E}" type="slidenum">
              <a:rPr lang="ru-RU" altLang="ru-RU"/>
              <a:pPr>
                <a:spcBef>
                  <a:spcPct val="0"/>
                </a:spcBef>
              </a:pPr>
              <a:t>88</a:t>
            </a:fld>
            <a:endParaRPr lang="ru-RU" altLang="ru-RU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xmlns="" id="{E7A92BFB-4B83-4FA9-9FC5-A44DBBD5B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xmlns="" id="{31F02BA0-6EC9-450E-AFC6-F8246CA13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39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:a16="http://schemas.microsoft.com/office/drawing/2014/main" xmlns="" id="{93D3EB1D-0DF6-4587-9F6B-A545D4E09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>
            <a:extLst>
              <a:ext uri="{FF2B5EF4-FFF2-40B4-BE49-F238E27FC236}">
                <a16:creationId xmlns:a16="http://schemas.microsoft.com/office/drawing/2014/main" xmlns="" id="{CAEB7E80-74CA-41A4-B13E-12512B0AA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5956" name="Номер слайда 3">
            <a:extLst>
              <a:ext uri="{FF2B5EF4-FFF2-40B4-BE49-F238E27FC236}">
                <a16:creationId xmlns:a16="http://schemas.microsoft.com/office/drawing/2014/main" xmlns="" id="{A55EFB4E-C465-4143-8DA5-B271D95B7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641D88-D04E-4C6C-8C2E-0B7B55060BA3}" type="slidenum">
              <a:rPr lang="ru-RU" altLang="ru-RU"/>
              <a:pPr>
                <a:spcBef>
                  <a:spcPct val="0"/>
                </a:spcBef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021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Образ слайда 1">
            <a:extLst>
              <a:ext uri="{FF2B5EF4-FFF2-40B4-BE49-F238E27FC236}">
                <a16:creationId xmlns:a16="http://schemas.microsoft.com/office/drawing/2014/main" xmlns="" id="{B3E26EE3-8442-4A02-AD9B-73167E7EA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Заметки 2">
            <a:extLst>
              <a:ext uri="{FF2B5EF4-FFF2-40B4-BE49-F238E27FC236}">
                <a16:creationId xmlns:a16="http://schemas.microsoft.com/office/drawing/2014/main" xmlns="" id="{62AA602A-77B7-44B0-8156-7D1D7943C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1316" name="Номер слайда 3">
            <a:extLst>
              <a:ext uri="{FF2B5EF4-FFF2-40B4-BE49-F238E27FC236}">
                <a16:creationId xmlns:a16="http://schemas.microsoft.com/office/drawing/2014/main" xmlns="" id="{20E0C299-E6AC-4FAF-BDF9-A1783A218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CEDB44-39DE-4618-94C5-B03B8CB903C1}" type="slidenum">
              <a:rPr lang="ru-RU" altLang="ru-RU"/>
              <a:pPr>
                <a:spcBef>
                  <a:spcPct val="0"/>
                </a:spcBef>
              </a:pPr>
              <a:t>110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806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xmlns="" id="{9147621D-36EF-4099-BDB6-F98C2BA8E2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A257DA-CD25-4213-B1B7-E41105831829}" type="slidenum">
              <a:rPr lang="ru-RU" altLang="ru-RU"/>
              <a:pPr>
                <a:spcBef>
                  <a:spcPct val="0"/>
                </a:spcBef>
              </a:pPr>
              <a:t>117</a:t>
            </a:fld>
            <a:endParaRPr lang="ru-RU" altLang="ru-RU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xmlns="" id="{43269369-7659-4A9C-9F70-19B672ED2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xmlns="" id="{24402447-3BAB-41EE-BAAE-C66784B42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2805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xmlns="" id="{5FCD686F-1E3E-490C-89D2-5050502EB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277E2D-8AFD-47B1-8030-D58C98A0BA24}" type="slidenum">
              <a:rPr lang="ru-RU" altLang="ru-RU"/>
              <a:pPr>
                <a:spcBef>
                  <a:spcPct val="0"/>
                </a:spcBef>
              </a:pPr>
              <a:t>122</a:t>
            </a:fld>
            <a:endParaRPr lang="ru-RU" altLang="ru-RU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xmlns="" id="{AB336A38-CE43-4CA5-BBDB-350463E3AC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xmlns="" id="{4ABCEDEB-95EC-42DF-A24C-FEF0F9BD5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0483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xmlns="" id="{63781D15-25F2-4F86-8C58-773B7E4AA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41817D-5D50-41FA-ABA5-480C23246B22}" type="slidenum">
              <a:rPr lang="ru-RU" altLang="ru-RU"/>
              <a:pPr>
                <a:spcBef>
                  <a:spcPct val="0"/>
                </a:spcBef>
              </a:pPr>
              <a:t>123</a:t>
            </a:fld>
            <a:endParaRPr lang="ru-RU" altLang="ru-RU"/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xmlns="" id="{C00E5F37-8F09-4333-BD8C-875EF6659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xmlns="" id="{CBBCB7FB-8EB0-4AA6-A285-8E581C129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678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xmlns="" id="{7BB9BAED-6C82-4241-9997-237186B4F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BACAFB-A63C-4284-9165-99DF95BD0952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xmlns="" id="{2D8F89FE-DFDD-468A-B092-BBC7BB80D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xmlns="" id="{129C8B88-ABD5-447E-A479-62E7AB44B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15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xmlns="" id="{5993F86B-82B4-41D4-9DCB-A96E6CFC5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55217D-54DD-4789-AF36-DE8F99D24E57}" type="slidenum">
              <a:rPr lang="ru-RU" altLang="ru-RU"/>
              <a:pPr>
                <a:spcBef>
                  <a:spcPct val="0"/>
                </a:spcBef>
              </a:pPr>
              <a:t>26</a:t>
            </a:fld>
            <a:endParaRPr lang="ru-RU" altLang="ru-RU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xmlns="" id="{F37BDB0D-76A1-4535-A662-71C11681D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xmlns="" id="{126BD109-6509-40E5-BC60-E6C68023D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30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xmlns="" id="{B9BAEC5D-1351-469D-AAC0-E7306545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1FD3D6-26F6-4863-BE26-C21D0507E85D}" type="slidenum">
              <a:rPr lang="ru-RU" altLang="ru-RU"/>
              <a:pPr>
                <a:spcBef>
                  <a:spcPct val="0"/>
                </a:spcBef>
              </a:pPr>
              <a:t>27</a:t>
            </a:fld>
            <a:endParaRPr lang="ru-RU" altLang="ru-RU"/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xmlns="" id="{BFC81013-73E1-4F68-9EC5-E3B289761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xmlns="" id="{2D6BAFA6-D597-4FD1-A9A9-1778CC1B6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26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xmlns="" id="{3CB60F71-0148-478F-B03E-CCC96067C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4E322B-DEBD-4E0D-80AA-06491D315A49}" type="slidenum">
              <a:rPr lang="ru-RU" altLang="ru-RU"/>
              <a:pPr>
                <a:spcBef>
                  <a:spcPct val="0"/>
                </a:spcBef>
              </a:pPr>
              <a:t>28</a:t>
            </a:fld>
            <a:endParaRPr lang="ru-RU" altLang="ru-RU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xmlns="" id="{3DD76318-1DC6-481C-9457-E53C2A6E9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xmlns="" id="{36ED45EF-C1A1-4E8B-B3A0-63DF674E6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306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xmlns="" id="{7CC5052F-9C1D-4241-9476-F5FDAB5E1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F73290-711D-4EC5-94C5-1FF100191827}" type="slidenum">
              <a:rPr lang="ru-RU" altLang="ru-RU"/>
              <a:pPr>
                <a:spcBef>
                  <a:spcPct val="0"/>
                </a:spcBef>
              </a:pPr>
              <a:t>31</a:t>
            </a:fld>
            <a:endParaRPr lang="ru-RU" altLang="ru-RU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xmlns="" id="{10FC90E3-4D6A-4325-8F22-7646B73C7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xmlns="" id="{D5B5BE04-6648-4458-955B-88C8B8E42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20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xmlns="" id="{ABB4162E-99CB-4EB3-8635-A38B5B796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6A7AC5-3A3E-4557-88DD-7214B4C4E03C}" type="slidenum">
              <a:rPr lang="ru-RU" altLang="ru-RU"/>
              <a:pPr>
                <a:spcBef>
                  <a:spcPct val="0"/>
                </a:spcBef>
              </a:pPr>
              <a:t>37</a:t>
            </a:fld>
            <a:endParaRPr lang="ru-RU" altLang="ru-RU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xmlns="" id="{F74E5D47-1A07-45C7-8872-A4AF20E568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xmlns="" id="{E2DD033F-A22F-4055-BA10-B5A19918E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074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xmlns="" id="{60C3BCB5-E388-4B07-881D-042E72341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9E4101-C051-4B9A-BE00-4067AE6F80D9}" type="slidenum">
              <a:rPr lang="ru-RU" altLang="ru-RU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xmlns="" id="{F519B921-3D76-4C5D-9BB0-FB4810DC6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xmlns="" id="{A888F23F-DC3D-4B2F-A905-DCEE044FA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1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9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7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9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4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1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2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80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02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0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21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D129A-E9DA-4657-9669-B7EE6FAD3AE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2545-E332-4839-8F8D-A5CBA0E2D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3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pload.wikimedia.org/wikipedia/commons/8/89/Roentgen-Roehre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96.png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111.wmf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100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wmf"/><Relationship Id="rId3" Type="http://schemas.openxmlformats.org/officeDocument/2006/relationships/image" Target="../media/image201.png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98.wmf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200.wmf"/><Relationship Id="rId4" Type="http://schemas.openxmlformats.org/officeDocument/2006/relationships/image" Target="../media/image202.png"/><Relationship Id="rId9" Type="http://schemas.openxmlformats.org/officeDocument/2006/relationships/oleObject" Target="../embeddings/oleObject10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0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04.bin"/><Relationship Id="rId5" Type="http://schemas.openxmlformats.org/officeDocument/2006/relationships/image" Target="../media/image206.png"/><Relationship Id="rId4" Type="http://schemas.openxmlformats.org/officeDocument/2006/relationships/image" Target="../media/image205.png"/><Relationship Id="rId9" Type="http://schemas.openxmlformats.org/officeDocument/2006/relationships/image" Target="../media/image20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wmf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24.w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223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34.png"/><Relationship Id="rId4" Type="http://schemas.openxmlformats.org/officeDocument/2006/relationships/image" Target="../media/image1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en.openei.org/wiki/X-Ray_Diffraction_(XRD)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3.wmf"/><Relationship Id="rId3" Type="http://schemas.openxmlformats.org/officeDocument/2006/relationships/image" Target="../media/image34.png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2.wmf"/><Relationship Id="rId5" Type="http://schemas.openxmlformats.org/officeDocument/2006/relationships/image" Target="../media/image36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5.png"/><Relationship Id="rId9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46.e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61.wmf"/><Relationship Id="rId3" Type="http://schemas.openxmlformats.org/officeDocument/2006/relationships/image" Target="../media/image62.png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9.wmf"/><Relationship Id="rId14" Type="http://schemas.openxmlformats.org/officeDocument/2006/relationships/image" Target="../media/image6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wmf"/><Relationship Id="rId11" Type="http://schemas.openxmlformats.org/officeDocument/2006/relationships/image" Target="../media/image66.w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67.jpeg"/><Relationship Id="rId9" Type="http://schemas.openxmlformats.org/officeDocument/2006/relationships/image" Target="../media/image6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7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71.jpeg"/><Relationship Id="rId10" Type="http://schemas.openxmlformats.org/officeDocument/2006/relationships/image" Target="../media/image75.wmf"/><Relationship Id="rId4" Type="http://schemas.openxmlformats.org/officeDocument/2006/relationships/image" Target="../media/image78.png"/><Relationship Id="rId9" Type="http://schemas.openxmlformats.org/officeDocument/2006/relationships/oleObject" Target="../embeddings/oleObject3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8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8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8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94.png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9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01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106.wmf"/><Relationship Id="rId3" Type="http://schemas.openxmlformats.org/officeDocument/2006/relationships/oleObject" Target="../embeddings/oleObject52.bin"/><Relationship Id="rId7" Type="http://schemas.openxmlformats.org/officeDocument/2006/relationships/image" Target="../media/image107.jpeg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4.wmf"/><Relationship Id="rId11" Type="http://schemas.openxmlformats.org/officeDocument/2006/relationships/image" Target="../media/image105.wmf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12.png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111.wmf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60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14.w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16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123.png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122.wmf"/><Relationship Id="rId5" Type="http://schemas.openxmlformats.org/officeDocument/2006/relationships/image" Target="../media/image118.png"/><Relationship Id="rId10" Type="http://schemas.openxmlformats.org/officeDocument/2006/relationships/oleObject" Target="../embeddings/oleObject66.bin"/><Relationship Id="rId4" Type="http://schemas.openxmlformats.org/officeDocument/2006/relationships/image" Target="../media/image117.png"/><Relationship Id="rId9" Type="http://schemas.openxmlformats.org/officeDocument/2006/relationships/image" Target="../media/image121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12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2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7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30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7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34.png"/><Relationship Id="rId4" Type="http://schemas.openxmlformats.org/officeDocument/2006/relationships/image" Target="../media/image133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37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image" Target="../media/image140.pn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38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4.jpeg"/><Relationship Id="rId7" Type="http://schemas.openxmlformats.org/officeDocument/2006/relationships/image" Target="../media/image142.wmf"/><Relationship Id="rId12" Type="http://schemas.openxmlformats.org/officeDocument/2006/relationships/image" Target="../media/image1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83.bin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141.wmf"/><Relationship Id="rId10" Type="http://schemas.openxmlformats.org/officeDocument/2006/relationships/image" Target="../media/image138.wmf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50.wmf"/><Relationship Id="rId18" Type="http://schemas.openxmlformats.org/officeDocument/2006/relationships/image" Target="../media/image160.pn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12" Type="http://schemas.openxmlformats.org/officeDocument/2006/relationships/oleObject" Target="../embeddings/oleObject87.bin"/><Relationship Id="rId17" Type="http://schemas.openxmlformats.org/officeDocument/2006/relationships/image" Target="../media/image15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9.bin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56.jpeg"/><Relationship Id="rId11" Type="http://schemas.openxmlformats.org/officeDocument/2006/relationships/image" Target="../media/image149.wmf"/><Relationship Id="rId5" Type="http://schemas.openxmlformats.org/officeDocument/2006/relationships/image" Target="../media/image155.jpeg"/><Relationship Id="rId15" Type="http://schemas.openxmlformats.org/officeDocument/2006/relationships/image" Target="../media/image151.wmf"/><Relationship Id="rId10" Type="http://schemas.openxmlformats.org/officeDocument/2006/relationships/oleObject" Target="../embeddings/oleObject86.bin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Relationship Id="rId14" Type="http://schemas.openxmlformats.org/officeDocument/2006/relationships/oleObject" Target="../embeddings/oleObject88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62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161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63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6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Wilhelm_Conrad_R%C3%B6ntgen_(1845--1923)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3%D1%91%D1%82%D1%82%D0%B8%D0%BD%D0%B3%D0%B5%D0%BD%D1%81%D0%BA%D0%B8%D0%B9_%D1%83%D0%BD%D0%B8%D0%B2%D0%B5%D1%80%D1%81%D0%B8%D1%82%D0%B5%D1%82" TargetMode="External"/><Relationship Id="rId13" Type="http://schemas.openxmlformats.org/officeDocument/2006/relationships/hyperlink" Target="http://ru.wikipedia.org/wiki/1905" TargetMode="External"/><Relationship Id="rId18" Type="http://schemas.openxmlformats.org/officeDocument/2006/relationships/hyperlink" Target="http://ru.wikipedia.org/wiki/1912" TargetMode="External"/><Relationship Id="rId26" Type="http://schemas.openxmlformats.org/officeDocument/2006/relationships/hyperlink" Target="http://ru.wikipedia.org/wiki/%D0%9C%D0%B5%D0%B4%D0%B0%D0%BB%D1%8C_%D0%B8%D0%BC%D0%B5%D0%BD%D0%B8_%D0%9C%D0%B0%D0%BA%D1%81%D0%B0_%D0%9F%D0%BB%D0%B0%D0%BD%D0%BA%D0%B0" TargetMode="External"/><Relationship Id="rId3" Type="http://schemas.openxmlformats.org/officeDocument/2006/relationships/hyperlink" Target="http://ru.wikipedia.org/wiki/1898" TargetMode="External"/><Relationship Id="rId21" Type="http://schemas.openxmlformats.org/officeDocument/2006/relationships/hyperlink" Target="http://ru.wikipedia.org/wiki/1914" TargetMode="External"/><Relationship Id="rId34" Type="http://schemas.openxmlformats.org/officeDocument/2006/relationships/hyperlink" Target="http://ru.wikipedia.org/wiki/%D0%9A%D0%BE%D0%B1%D0%BB%D0%B5%D0%BD%D1%86" TargetMode="External"/><Relationship Id="rId7" Type="http://schemas.openxmlformats.org/officeDocument/2006/relationships/hyperlink" Target="http://ru.wikipedia.org/wiki/%D0%A5%D0%B8%D0%BC%D0%B8%D1%8F" TargetMode="External"/><Relationship Id="rId12" Type="http://schemas.openxmlformats.org/officeDocument/2006/relationships/hyperlink" Target="http://ru.wikipedia.org/wiki/%D0%98%D0%BD%D1%82%D0%B5%D1%80%D1%84%D0%B5%D1%80%D0%B5%D0%BD%D1%86%D0%B8%D1%8F" TargetMode="External"/><Relationship Id="rId17" Type="http://schemas.openxmlformats.org/officeDocument/2006/relationships/hyperlink" Target="http://ru.wikipedia.org/wiki/1909" TargetMode="External"/><Relationship Id="rId25" Type="http://schemas.openxmlformats.org/officeDocument/2006/relationships/hyperlink" Target="http://ru.wikipedia.org/wiki/1932" TargetMode="External"/><Relationship Id="rId33" Type="http://schemas.openxmlformats.org/officeDocument/2006/relationships/hyperlink" Target="http://ru.wikipedia.org/wiki/%D0%93%D1%80%D0%B5%D0%BD%D0%BE%D0%B1%D0%BB%D1%8C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://ru.wikipedia.org/wiki/1907" TargetMode="External"/><Relationship Id="rId20" Type="http://schemas.openxmlformats.org/officeDocument/2006/relationships/hyperlink" Target="http://ru.wikipedia.org/wiki/%D0%94%D0%B8%D1%84%D1%80%D0%B0%D0%BA%D1%86%D0%B8%D1%8F" TargetMode="External"/><Relationship Id="rId29" Type="http://schemas.openxmlformats.org/officeDocument/2006/relationships/hyperlink" Target="http://ru.wikipedia.org/wiki/%D0%91%D1%80%D0%B0%D1%83%D0%BD%D1%88%D0%B2%D0%B5%D0%B9%D0%B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4%D0%B8%D0%B7%D0%B8%D0%BA%D0%B0" TargetMode="External"/><Relationship Id="rId11" Type="http://schemas.openxmlformats.org/officeDocument/2006/relationships/hyperlink" Target="http://ru.wikipedia.org/wiki/1903" TargetMode="External"/><Relationship Id="rId24" Type="http://schemas.openxmlformats.org/officeDocument/2006/relationships/hyperlink" Target="http://ru.wikipedia.org/w/index.php?title=%D0%9C%D0%B5%D0%B4%D0%B0%D0%BB%D1%8C_%D0%90%D0%B4%D0%BE%D0%BB%D1%8C%D1%84%D0%B0_%D1%84%D0%BE%D0%BD_%D0%91%D0%B0%D0%B9%D0%B5%D1%80%D0%B0&amp;action=edit&amp;redlink=1" TargetMode="External"/><Relationship Id="rId32" Type="http://schemas.openxmlformats.org/officeDocument/2006/relationships/hyperlink" Target="http://ru.wikipedia.org/w/index.php?title=ILL&amp;action=edit&amp;redlink=1" TargetMode="External"/><Relationship Id="rId5" Type="http://schemas.openxmlformats.org/officeDocument/2006/relationships/hyperlink" Target="http://ru.wikipedia.org/wiki/%D0%9C%D0%B0%D1%82%D0%B5%D0%BC%D0%B0%D1%82%D0%B8%D0%BA%D0%B0" TargetMode="External"/><Relationship Id="rId15" Type="http://schemas.openxmlformats.org/officeDocument/2006/relationships/hyperlink" Target="http://ru.wikipedia.org/wiki/%D0%A2%D0%B5%D0%BE%D1%80%D0%B8%D1%8F_%D0%BE%D1%82%D0%BD%D0%BE%D1%81%D0%B8%D1%82%D0%B5%D0%BB%D1%8C%D0%BD%D0%BE%D1%81%D1%82%D0%B8" TargetMode="External"/><Relationship Id="rId23" Type="http://schemas.openxmlformats.org/officeDocument/2006/relationships/hyperlink" Target="http://ru.wikipedia.org/wiki/1921" TargetMode="External"/><Relationship Id="rId28" Type="http://schemas.openxmlformats.org/officeDocument/2006/relationships/hyperlink" Target="http://ru.wikipedia.org/wiki/1943" TargetMode="External"/><Relationship Id="rId10" Type="http://schemas.openxmlformats.org/officeDocument/2006/relationships/hyperlink" Target="http://ru.wikipedia.org/wiki/%D0%9C%D0%B0%D0%BA%D1%81_%D0%9F%D0%BB%D0%B0%D0%BD%D0%BA" TargetMode="External"/><Relationship Id="rId19" Type="http://schemas.openxmlformats.org/officeDocument/2006/relationships/hyperlink" Target="http://ru.wikipedia.org/wiki/%D0%A6%D1%8E%D1%80%D0%B8%D1%85" TargetMode="External"/><Relationship Id="rId31" Type="http://schemas.openxmlformats.org/officeDocument/2006/relationships/hyperlink" Target="http://ru.wikipedia.org/wiki/1958" TargetMode="External"/><Relationship Id="rId4" Type="http://schemas.openxmlformats.org/officeDocument/2006/relationships/hyperlink" Target="http://ru.wikipedia.org/wiki/%D0%A1%D1%82%D1%80%D0%B0%D1%81%D0%B1%D1%83%D1%80%D0%B3%D1%81%D0%BA%D0%B8%D0%B9_%D1%83%D0%BD%D0%B8%D0%B2%D0%B5%D1%80%D1%81%D0%B8%D1%82%D0%B5%D1%82" TargetMode="External"/><Relationship Id="rId9" Type="http://schemas.openxmlformats.org/officeDocument/2006/relationships/hyperlink" Target="http://ru.wikipedia.org/wiki/%D0%9C%D1%8E%D0%BD%D1%85%D0%B5%D0%BD%D1%81%D0%BA%D0%B8%D0%B9_%D1%83%D0%BD%D0%B8%D0%B2%D0%B5%D1%80%D1%81%D0%B8%D1%82%D0%B5%D1%82" TargetMode="External"/><Relationship Id="rId14" Type="http://schemas.openxmlformats.org/officeDocument/2006/relationships/hyperlink" Target="http://ru.wikipedia.org/wiki/1906" TargetMode="External"/><Relationship Id="rId22" Type="http://schemas.openxmlformats.org/officeDocument/2006/relationships/hyperlink" Target="http://ru.wikipedia.org/wiki/1919" TargetMode="External"/><Relationship Id="rId27" Type="http://schemas.openxmlformats.org/officeDocument/2006/relationships/hyperlink" Target="http://ru.wikipedia.org/wiki/%D0%AD%D0%B9%D0%BD%D1%88%D1%82%D0%B5%D0%B9%D0%BD" TargetMode="External"/><Relationship Id="rId30" Type="http://schemas.openxmlformats.org/officeDocument/2006/relationships/hyperlink" Target="http://ru.wikipedia.org/wiki/1951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1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hyperlink" Target="http://commons.wikimedia.org/wiki/File:Anders_Jonas_%C3%85ngstr%C3%B6m_-_001.png?uselang=ru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84.wmf"/><Relationship Id="rId4" Type="http://schemas.openxmlformats.org/officeDocument/2006/relationships/oleObject" Target="../embeddings/oleObject97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>
            <a:extLst>
              <a:ext uri="{FF2B5EF4-FFF2-40B4-BE49-F238E27FC236}">
                <a16:creationId xmlns:a16="http://schemas.microsoft.com/office/drawing/2014/main" xmlns="" id="{0CC32696-6333-439A-86F7-4F81031BC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7722"/>
            <a:ext cx="9144000" cy="41549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6600" b="1" dirty="0">
                <a:solidFill>
                  <a:srgbClr val="3333FF"/>
                </a:solidFill>
              </a:rPr>
              <a:t>Рассеяние рентгеновского излучения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6600" b="1" dirty="0" smtClean="0">
                <a:solidFill>
                  <a:srgbClr val="3333FF"/>
                </a:solidFill>
              </a:rPr>
              <a:t>веществом</a:t>
            </a:r>
            <a:r>
              <a:rPr lang="ru-RU" altLang="ru-RU" sz="5400" b="1" dirty="0" smtClean="0">
                <a:solidFill>
                  <a:srgbClr val="3333FF"/>
                </a:solidFill>
              </a:rPr>
              <a:t> </a:t>
            </a:r>
            <a:endParaRPr lang="ru-RU" altLang="ru-RU" sz="5400" b="1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1440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Глава 4</a:t>
            </a:r>
          </a:p>
        </p:txBody>
      </p:sp>
      <p:pic>
        <p:nvPicPr>
          <p:cNvPr id="51202" name="Picture 2" descr="O:\Аспирантура ИФТТ РАН 2022-2023\Учебный Год 23-24\К лециям\Figs\Эмблем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7" y="6142037"/>
            <a:ext cx="3078163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0B55D1D9-1E36-4AB3-B7F3-49C801518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Стандартный способ генерации рентгеновских лучей при помощи рентгеновских трубок</a:t>
            </a:r>
            <a:endParaRPr lang="ru-RU" altLang="ru-RU" sz="2800" b="1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pic>
        <p:nvPicPr>
          <p:cNvPr id="6" name="Picture 8" descr="Файл:Roentgen-Roehre.svg">
            <a:hlinkClick r:id="rId2"/>
            <a:extLst>
              <a:ext uri="{FF2B5EF4-FFF2-40B4-BE49-F238E27FC236}">
                <a16:creationId xmlns:a16="http://schemas.microsoft.com/office/drawing/2014/main" xmlns="" id="{A9E8F714-A239-4959-B58E-DA46A278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4176712" cy="2462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G:\Note\Suv-NewBook\BOOK\Рисунки\Figs.fin\Рис. 4\Рис. 4.09.tif">
            <a:extLst>
              <a:ext uri="{FF2B5EF4-FFF2-40B4-BE49-F238E27FC236}">
                <a16:creationId xmlns:a16="http://schemas.microsoft.com/office/drawing/2014/main" xmlns="" id="{693BD4AC-8EF5-4E04-BEEA-3DB5B2BF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43325"/>
            <a:ext cx="47529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xmlns="" id="{BCE6477E-2E8F-42DC-80B9-6B6B4D9AF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Дифракция от двумерной сетки отверстий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Геометрия связи объекта и дифракционной картины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xmlns="" id="{6528009A-820D-429A-873B-0D25FCDE2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74838"/>
            <a:ext cx="34956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575BE224-5D80-4FC7-8208-9F16BFDBEEE4}"/>
              </a:ext>
            </a:extLst>
          </p:cNvPr>
          <p:cNvCxnSpPr/>
          <p:nvPr/>
        </p:nvCxnSpPr>
        <p:spPr>
          <a:xfrm>
            <a:off x="6410325" y="1946275"/>
            <a:ext cx="0" cy="331311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EFD6B4D1-4C9D-4A78-99F4-6DDD725B91C6}"/>
              </a:ext>
            </a:extLst>
          </p:cNvPr>
          <p:cNvCxnSpPr/>
          <p:nvPr/>
        </p:nvCxnSpPr>
        <p:spPr>
          <a:xfrm>
            <a:off x="6699250" y="1946275"/>
            <a:ext cx="0" cy="331311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9B07F470-67A3-4983-B6A2-6FE881E4EEFE}"/>
              </a:ext>
            </a:extLst>
          </p:cNvPr>
          <p:cNvCxnSpPr/>
          <p:nvPr/>
        </p:nvCxnSpPr>
        <p:spPr>
          <a:xfrm>
            <a:off x="5114925" y="2738438"/>
            <a:ext cx="3095625" cy="122396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B32B3552-C5E0-4497-9A9A-114BBA9D6AFA}"/>
              </a:ext>
            </a:extLst>
          </p:cNvPr>
          <p:cNvCxnSpPr/>
          <p:nvPr/>
        </p:nvCxnSpPr>
        <p:spPr>
          <a:xfrm>
            <a:off x="5006975" y="2959100"/>
            <a:ext cx="3095625" cy="1223963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TextBox 10">
            <a:extLst>
              <a:ext uri="{FF2B5EF4-FFF2-40B4-BE49-F238E27FC236}">
                <a16:creationId xmlns:a16="http://schemas.microsoft.com/office/drawing/2014/main" xmlns="" id="{CE0D75EA-C18C-4642-9E67-BAD7EF602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9913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С помощью двух экранов выделим два ряда отверстий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вертикальный и наклонный. Построим два Фурье-образа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(два дифракционных изображения)</a:t>
            </a:r>
          </a:p>
        </p:txBody>
      </p:sp>
      <p:pic>
        <p:nvPicPr>
          <p:cNvPr id="29705" name="Picture 3">
            <a:extLst>
              <a:ext uri="{FF2B5EF4-FFF2-40B4-BE49-F238E27FC236}">
                <a16:creationId xmlns:a16="http://schemas.microsoft.com/office/drawing/2014/main" xmlns="" id="{5ED98ED6-8354-4956-9745-0D58888F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855788"/>
            <a:ext cx="34956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70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D8D5EB82-E4BA-452D-9168-D47E8AA5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44675"/>
            <a:ext cx="35528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:\CD-for MFTI-2015\Figs\002c.tif">
            <a:extLst>
              <a:ext uri="{FF2B5EF4-FFF2-40B4-BE49-F238E27FC236}">
                <a16:creationId xmlns:a16="http://schemas.microsoft.com/office/drawing/2014/main" xmlns="" id="{CC53F3CB-E0F9-4431-8AC8-6D660FFF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844675"/>
            <a:ext cx="35671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585E09C0-C323-4F3D-A998-00F1518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Каждый вертикальный ряд отверстий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образует </a:t>
            </a:r>
            <a:r>
              <a:rPr lang="en-US" altLang="ru-RU" sz="2800" b="1">
                <a:solidFill>
                  <a:srgbClr val="3333FF"/>
                </a:solidFill>
              </a:rPr>
              <a:t> </a:t>
            </a:r>
            <a:r>
              <a:rPr lang="ru-RU" altLang="ru-RU" sz="2800" b="1">
                <a:solidFill>
                  <a:srgbClr val="3333FF"/>
                </a:solidFill>
              </a:rPr>
              <a:t>дифракционную картину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в виде горизонтальных полос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9B0452-E3A1-4204-A9FD-AEAAEFCA6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330825"/>
            <a:ext cx="3552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Вертикальный ряд отверстий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F640DD-DEDA-4956-A9F9-9DA2DC8F4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5326063"/>
            <a:ext cx="35671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Дифракционная картина</a:t>
            </a:r>
          </a:p>
        </p:txBody>
      </p:sp>
    </p:spTree>
    <p:extLst>
      <p:ext uri="{BB962C8B-B14F-4D97-AF65-F5344CB8AC3E}">
        <p14:creationId xmlns:p14="http://schemas.microsoft.com/office/powerpoint/2010/main" val="41596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xmlns="" id="{F64FEC0A-D699-4151-8D67-EB180AF0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3552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G:\CD-for MFTI-2015\Figs\002b.tif">
            <a:extLst>
              <a:ext uri="{FF2B5EF4-FFF2-40B4-BE49-F238E27FC236}">
                <a16:creationId xmlns:a16="http://schemas.microsoft.com/office/drawing/2014/main" xmlns="" id="{C2A62EE1-F870-4201-AD41-ABC1094C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133600"/>
            <a:ext cx="3370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18">
            <a:extLst>
              <a:ext uri="{FF2B5EF4-FFF2-40B4-BE49-F238E27FC236}">
                <a16:creationId xmlns:a16="http://schemas.microsoft.com/office/drawing/2014/main" xmlns="" id="{0C4DD927-1221-4523-A670-31A8DAB5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717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Каждый другой ряд отверстий образует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дифракционную картину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в виде полос перпендикулярных этому ряду</a:t>
            </a:r>
          </a:p>
        </p:txBody>
      </p:sp>
      <p:sp>
        <p:nvSpPr>
          <p:cNvPr id="99333" name="TextBox 5">
            <a:extLst>
              <a:ext uri="{FF2B5EF4-FFF2-40B4-BE49-F238E27FC236}">
                <a16:creationId xmlns:a16="http://schemas.microsoft.com/office/drawing/2014/main" xmlns="" id="{5F4EB2B1-BD9E-479E-9815-EACE4DC2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16563"/>
            <a:ext cx="35528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Наклонный ряд отверстий</a:t>
            </a:r>
          </a:p>
        </p:txBody>
      </p:sp>
      <p:sp>
        <p:nvSpPr>
          <p:cNvPr id="99334" name="TextBox 6">
            <a:extLst>
              <a:ext uri="{FF2B5EF4-FFF2-40B4-BE49-F238E27FC236}">
                <a16:creationId xmlns:a16="http://schemas.microsoft.com/office/drawing/2014/main" xmlns="" id="{52EA818E-0093-4F4E-BB06-6B5EA39C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8" y="5516563"/>
            <a:ext cx="33702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Дифракционная картина</a:t>
            </a:r>
          </a:p>
        </p:txBody>
      </p:sp>
    </p:spTree>
    <p:extLst>
      <p:ext uri="{BB962C8B-B14F-4D97-AF65-F5344CB8AC3E}">
        <p14:creationId xmlns:p14="http://schemas.microsoft.com/office/powerpoint/2010/main" val="28024695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xmlns="" id="{14AFB8AC-E011-4CBA-9ED1-FA398BE2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916113"/>
            <a:ext cx="35528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G:\CD-for MFTI-2015\Figs\002d.tif">
            <a:extLst>
              <a:ext uri="{FF2B5EF4-FFF2-40B4-BE49-F238E27FC236}">
                <a16:creationId xmlns:a16="http://schemas.microsoft.com/office/drawing/2014/main" xmlns="" id="{AC1F9351-0568-424B-8717-9FC6C5C8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916113"/>
            <a:ext cx="36099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7">
            <a:extLst>
              <a:ext uri="{FF2B5EF4-FFF2-40B4-BE49-F238E27FC236}">
                <a16:creationId xmlns:a16="http://schemas.microsoft.com/office/drawing/2014/main" xmlns="" id="{0B3887C8-0D08-4B63-9E98-A7F5DEE4E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Вся двумерная сетка образует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дифракционную картину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рефлексы которой лежат на пересечении полос </a:t>
            </a:r>
            <a:endParaRPr lang="en-US" altLang="ru-RU" sz="2800" b="1">
              <a:solidFill>
                <a:srgbClr val="3333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5DF7DC-A1F0-4B1F-8982-EF27C3AF1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5522913"/>
            <a:ext cx="35528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Двумерная сетка отверстий</a:t>
            </a:r>
          </a:p>
        </p:txBody>
      </p:sp>
      <p:sp>
        <p:nvSpPr>
          <p:cNvPr id="100358" name="TextBox 2">
            <a:extLst>
              <a:ext uri="{FF2B5EF4-FFF2-40B4-BE49-F238E27FC236}">
                <a16:creationId xmlns:a16="http://schemas.microsoft.com/office/drawing/2014/main" xmlns="" id="{F0638499-D6A2-4EEA-824E-F867E3CEF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5522913"/>
            <a:ext cx="36099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Дифракционная картина</a:t>
            </a:r>
          </a:p>
        </p:txBody>
      </p:sp>
    </p:spTree>
    <p:extLst>
      <p:ext uri="{BB962C8B-B14F-4D97-AF65-F5344CB8AC3E}">
        <p14:creationId xmlns:p14="http://schemas.microsoft.com/office/powerpoint/2010/main" val="4243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  <p:bldP spid="10035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G:\CD-for MFTI-2015\Figs\002b.tif">
            <a:extLst>
              <a:ext uri="{FF2B5EF4-FFF2-40B4-BE49-F238E27FC236}">
                <a16:creationId xmlns:a16="http://schemas.microsoft.com/office/drawing/2014/main" xmlns="" id="{0B04EFB0-64D5-4496-975F-A23DCC938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90900"/>
            <a:ext cx="1268413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G:\CD-for MFTI-2015\Figs\002c.tif">
            <a:extLst>
              <a:ext uri="{FF2B5EF4-FFF2-40B4-BE49-F238E27FC236}">
                <a16:creationId xmlns:a16="http://schemas.microsoft.com/office/drawing/2014/main" xmlns="" id="{C7F9F443-F00B-481B-A4D1-CB438D5C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073275"/>
            <a:ext cx="12541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G:\CD-for MFTI-2015\Figs\002d.tif">
            <a:extLst>
              <a:ext uri="{FF2B5EF4-FFF2-40B4-BE49-F238E27FC236}">
                <a16:creationId xmlns:a16="http://schemas.microsoft.com/office/drawing/2014/main" xmlns="" id="{037AAFBF-51AB-4C4C-BD50-F2815A31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4808538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G:\CD-for MFTI-2015\Figs\002a.tif">
            <a:extLst>
              <a:ext uri="{FF2B5EF4-FFF2-40B4-BE49-F238E27FC236}">
                <a16:creationId xmlns:a16="http://schemas.microsoft.com/office/drawing/2014/main" xmlns="" id="{7E43DA8D-38E7-4AF0-8324-37ECE35C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295525"/>
            <a:ext cx="3754438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Выгнутая вверх стрелка 8">
            <a:extLst>
              <a:ext uri="{FF2B5EF4-FFF2-40B4-BE49-F238E27FC236}">
                <a16:creationId xmlns:a16="http://schemas.microsoft.com/office/drawing/2014/main" xmlns="" id="{BB46E819-5542-4DEA-95CA-172808E95D92}"/>
              </a:ext>
            </a:extLst>
          </p:cNvPr>
          <p:cNvSpPr/>
          <p:nvPr/>
        </p:nvSpPr>
        <p:spPr>
          <a:xfrm rot="20688409">
            <a:off x="1854200" y="2632075"/>
            <a:ext cx="2593975" cy="423863"/>
          </a:xfrm>
          <a:prstGeom prst="curved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>
            <a:extLst>
              <a:ext uri="{FF2B5EF4-FFF2-40B4-BE49-F238E27FC236}">
                <a16:creationId xmlns:a16="http://schemas.microsoft.com/office/drawing/2014/main" xmlns="" id="{1015607B-D396-41FA-B4C5-F3A7F75B06FF}"/>
              </a:ext>
            </a:extLst>
          </p:cNvPr>
          <p:cNvSpPr/>
          <p:nvPr/>
        </p:nvSpPr>
        <p:spPr>
          <a:xfrm rot="20451309">
            <a:off x="2703513" y="3684588"/>
            <a:ext cx="1716087" cy="381000"/>
          </a:xfrm>
          <a:prstGeom prst="curved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>
            <a:extLst>
              <a:ext uri="{FF2B5EF4-FFF2-40B4-BE49-F238E27FC236}">
                <a16:creationId xmlns:a16="http://schemas.microsoft.com/office/drawing/2014/main" xmlns="" id="{82233A80-734B-4713-9E57-714FA7FB69E0}"/>
              </a:ext>
            </a:extLst>
          </p:cNvPr>
          <p:cNvSpPr/>
          <p:nvPr/>
        </p:nvSpPr>
        <p:spPr>
          <a:xfrm rot="933895">
            <a:off x="2232025" y="4979988"/>
            <a:ext cx="2216150" cy="473075"/>
          </a:xfrm>
          <a:prstGeom prst="curvedUp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753" name="TextBox 11">
            <a:extLst>
              <a:ext uri="{FF2B5EF4-FFF2-40B4-BE49-F238E27FC236}">
                <a16:creationId xmlns:a16="http://schemas.microsoft.com/office/drawing/2014/main" xmlns="" id="{E214A1B0-8AFF-4DD9-A024-1E8D9C852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424113"/>
            <a:ext cx="38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a</a:t>
            </a:r>
            <a:endParaRPr lang="ru-RU" altLang="ru-RU" sz="2800" b="1"/>
          </a:p>
        </p:txBody>
      </p:sp>
      <p:sp>
        <p:nvSpPr>
          <p:cNvPr id="31754" name="TextBox 12">
            <a:extLst>
              <a:ext uri="{FF2B5EF4-FFF2-40B4-BE49-F238E27FC236}">
                <a16:creationId xmlns:a16="http://schemas.microsoft.com/office/drawing/2014/main" xmlns="" id="{C2FFB10D-4F36-4C69-9C1A-F6DC2780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648075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b</a:t>
            </a:r>
            <a:endParaRPr lang="ru-RU" altLang="ru-RU" sz="2800" b="1"/>
          </a:p>
        </p:txBody>
      </p:sp>
      <p:sp>
        <p:nvSpPr>
          <p:cNvPr id="31755" name="TextBox 13">
            <a:extLst>
              <a:ext uri="{FF2B5EF4-FFF2-40B4-BE49-F238E27FC236}">
                <a16:creationId xmlns:a16="http://schemas.microsoft.com/office/drawing/2014/main" xmlns="" id="{70E16764-5F62-4240-B707-3784EDA55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973638"/>
            <a:ext cx="38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c</a:t>
            </a:r>
            <a:endParaRPr lang="ru-RU" altLang="ru-RU" sz="2800" b="1"/>
          </a:p>
        </p:txBody>
      </p:sp>
      <p:sp>
        <p:nvSpPr>
          <p:cNvPr id="31756" name="TextBox 15">
            <a:extLst>
              <a:ext uri="{FF2B5EF4-FFF2-40B4-BE49-F238E27FC236}">
                <a16:creationId xmlns:a16="http://schemas.microsoft.com/office/drawing/2014/main" xmlns="" id="{EB5EE547-23C4-4F2B-949C-4EAA3E97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Дифракция от двумерной сетки отверстий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Геометрия связи объекта и дифракционной картины</a:t>
            </a:r>
          </a:p>
        </p:txBody>
      </p:sp>
      <p:sp>
        <p:nvSpPr>
          <p:cNvPr id="31757" name="TextBox 16">
            <a:extLst>
              <a:ext uri="{FF2B5EF4-FFF2-40B4-BE49-F238E27FC236}">
                <a16:creationId xmlns:a16="http://schemas.microsoft.com/office/drawing/2014/main" xmlns="" id="{DCF0EDA5-5392-4A44-8069-07229B359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138" y="2081213"/>
            <a:ext cx="2963862" cy="116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Каждый вертикальный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ряд отверстий образует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дифракционную картину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в виде горизонтальных полос (</a:t>
            </a:r>
            <a:r>
              <a:rPr lang="en-US" altLang="ru-RU" sz="1400" b="1">
                <a:solidFill>
                  <a:srgbClr val="3333FF"/>
                </a:solidFill>
              </a:rPr>
              <a:t>a)</a:t>
            </a:r>
            <a:endParaRPr lang="ru-RU" altLang="ru-RU" sz="1400" b="1">
              <a:solidFill>
                <a:srgbClr val="3333FF"/>
              </a:solidFill>
            </a:endParaRPr>
          </a:p>
        </p:txBody>
      </p:sp>
      <p:sp>
        <p:nvSpPr>
          <p:cNvPr id="31758" name="TextBox 18">
            <a:extLst>
              <a:ext uri="{FF2B5EF4-FFF2-40B4-BE49-F238E27FC236}">
                <a16:creationId xmlns:a16="http://schemas.microsoft.com/office/drawing/2014/main" xmlns="" id="{76F5CAE6-A170-4B78-A19D-14E1F9B3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25" y="3349625"/>
            <a:ext cx="296227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Каждый другой ряд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отверстий образует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дифракционную картину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в виде полос перпендикулярных этому ряду (</a:t>
            </a:r>
            <a:r>
              <a:rPr lang="en-US" altLang="ru-RU" sz="1400" b="1">
                <a:solidFill>
                  <a:srgbClr val="3333FF"/>
                </a:solidFill>
              </a:rPr>
              <a:t>b)</a:t>
            </a:r>
            <a:endParaRPr lang="ru-RU" altLang="ru-RU" sz="1400" b="1">
              <a:solidFill>
                <a:srgbClr val="3333FF"/>
              </a:solidFill>
            </a:endParaRPr>
          </a:p>
        </p:txBody>
      </p:sp>
      <p:sp>
        <p:nvSpPr>
          <p:cNvPr id="31759" name="TextBox 17">
            <a:extLst>
              <a:ext uri="{FF2B5EF4-FFF2-40B4-BE49-F238E27FC236}">
                <a16:creationId xmlns:a16="http://schemas.microsoft.com/office/drawing/2014/main" xmlns="" id="{D220D3FD-DFC6-4DEE-B87C-CCFFCB957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4849813"/>
            <a:ext cx="2925762" cy="1169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Вся двумерная сетка образует дифракционную картину рефлексы которой лежат на пересечении полос </a:t>
            </a:r>
            <a:endParaRPr lang="en-US" altLang="ru-RU" sz="14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(</a:t>
            </a:r>
            <a:r>
              <a:rPr lang="en-US" altLang="ru-RU" sz="1400" b="1">
                <a:solidFill>
                  <a:srgbClr val="3333FF"/>
                </a:solidFill>
              </a:rPr>
              <a:t>a) </a:t>
            </a:r>
            <a:r>
              <a:rPr lang="ru-RU" altLang="ru-RU" sz="1400" b="1">
                <a:solidFill>
                  <a:srgbClr val="3333FF"/>
                </a:solidFill>
              </a:rPr>
              <a:t>и </a:t>
            </a:r>
            <a:r>
              <a:rPr lang="en-US" altLang="ru-RU" sz="1400" b="1">
                <a:solidFill>
                  <a:srgbClr val="3333FF"/>
                </a:solidFill>
              </a:rPr>
              <a:t>(b)</a:t>
            </a:r>
            <a:endParaRPr lang="ru-RU" altLang="ru-RU" sz="1400" b="1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1753" grpId="0"/>
      <p:bldP spid="31754" grpId="0"/>
      <p:bldP spid="31755" grpId="0"/>
      <p:bldP spid="31756" grpId="0" animBg="1"/>
      <p:bldP spid="31757" grpId="0" animBg="1"/>
      <p:bldP spid="31758" grpId="0" animBg="1"/>
      <p:bldP spid="3175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1">
            <a:extLst>
              <a:ext uri="{FF2B5EF4-FFF2-40B4-BE49-F238E27FC236}">
                <a16:creationId xmlns:a16="http://schemas.microsoft.com/office/drawing/2014/main" xmlns="" id="{B2CF55E8-6961-40C4-8251-5EAF05F86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6025"/>
            <a:ext cx="91440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Если в узлах решетки все рассеивающие центры одинаковы и их факторы рассеяния не зависит от угла рассеяния, квадрат амплитуды всех дифракционных рефлексов (интенсивность) будут одинаковы и равны </a:t>
            </a:r>
            <a:r>
              <a:rPr lang="en-US" altLang="ru-RU" dirty="0">
                <a:solidFill>
                  <a:srgbClr val="3333FF"/>
                </a:solidFill>
              </a:rPr>
              <a:t>N</a:t>
            </a:r>
            <a:r>
              <a:rPr lang="ru-RU" altLang="ru-RU" baseline="30000" dirty="0">
                <a:solidFill>
                  <a:srgbClr val="3333FF"/>
                </a:solidFill>
              </a:rPr>
              <a:t>4</a:t>
            </a:r>
            <a:r>
              <a:rPr lang="en-US" altLang="ru-RU" dirty="0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dirty="0">
                <a:solidFill>
                  <a:srgbClr val="3333FF"/>
                </a:solidFill>
              </a:rPr>
              <a:t>N-</a:t>
            </a:r>
            <a:r>
              <a:rPr lang="ru-RU" altLang="ru-RU" dirty="0">
                <a:solidFill>
                  <a:srgbClr val="3333FF"/>
                </a:solidFill>
              </a:rPr>
              <a:t>число рассеивающих центров.</a:t>
            </a:r>
            <a:r>
              <a:rPr lang="en-US" altLang="ru-RU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4725144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Все дифракционные рефлексы будут размещаться в узлах обратной решетки!!!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9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xmlns="" id="{37E41485-FE6C-4CBD-93C3-C7656F40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cs typeface="Arial" panose="020B0604020202020204" pitchFamily="34" charset="0"/>
              </a:rPr>
              <a:t>Плоская сетка в прямом и обратном пространстве</a:t>
            </a:r>
          </a:p>
        </p:txBody>
      </p:sp>
      <p:pic>
        <p:nvPicPr>
          <p:cNvPr id="23556" name="Picture 6" descr="H:\ФП 2.tif">
            <a:extLst>
              <a:ext uri="{FF2B5EF4-FFF2-40B4-BE49-F238E27FC236}">
                <a16:creationId xmlns:a16="http://schemas.microsoft.com/office/drawing/2014/main" xmlns="" id="{A9344058-79CD-4859-AFF3-6122C586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384300"/>
            <a:ext cx="37988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E:\Двумерная дифракция.tif">
            <a:extLst>
              <a:ext uri="{FF2B5EF4-FFF2-40B4-BE49-F238E27FC236}">
                <a16:creationId xmlns:a16="http://schemas.microsoft.com/office/drawing/2014/main" xmlns="" id="{D5414EA5-F385-4630-B9CD-C56EB786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384300"/>
            <a:ext cx="40259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1">
            <a:extLst>
              <a:ext uri="{FF2B5EF4-FFF2-40B4-BE49-F238E27FC236}">
                <a16:creationId xmlns:a16="http://schemas.microsoft.com/office/drawing/2014/main" xmlns="" id="{79762173-697C-426C-B6A7-317C25CE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7963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В обратном пространстве мы наблюдаем дифракционную картину от двумерной сетки. Это и есть функция Лауэ. Так как решетка бесконечная, а узлы решетки имеют нулевые размеры, амплитуда пиков бесконечна (</a:t>
            </a:r>
            <a:r>
              <a:rPr lang="en-US" altLang="ru-RU" sz="2400" dirty="0"/>
              <a:t>N)</a:t>
            </a:r>
            <a:r>
              <a:rPr lang="en-US" altLang="ru-RU" sz="2400" baseline="30000" dirty="0"/>
              <a:t>4</a:t>
            </a:r>
            <a:r>
              <a:rPr lang="ru-RU" alt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4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7168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H:\Обратная решетка 5.tif">
            <a:extLst>
              <a:ext uri="{FF2B5EF4-FFF2-40B4-BE49-F238E27FC236}">
                <a16:creationId xmlns:a16="http://schemas.microsoft.com/office/drawing/2014/main" xmlns="" id="{8C38FB85-58AD-462F-B053-A9A748FA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392613"/>
            <a:ext cx="75771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H:\Прямая решетка 1.tif">
            <a:extLst>
              <a:ext uri="{FF2B5EF4-FFF2-40B4-BE49-F238E27FC236}">
                <a16:creationId xmlns:a16="http://schemas.microsoft.com/office/drawing/2014/main" xmlns="" id="{DBF55E7C-003A-40C2-8DBF-360C7459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5613"/>
            <a:ext cx="408781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3">
            <a:extLst>
              <a:ext uri="{FF2B5EF4-FFF2-40B4-BE49-F238E27FC236}">
                <a16:creationId xmlns:a16="http://schemas.microsoft.com/office/drawing/2014/main" xmlns="" id="{9AE165EB-A01E-4D33-BD79-20CD7D841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Двумерная кристаллическая решетка</a:t>
            </a:r>
          </a:p>
        </p:txBody>
      </p:sp>
      <p:sp>
        <p:nvSpPr>
          <p:cNvPr id="41990" name="TextBox 4">
            <a:extLst>
              <a:ext uri="{FF2B5EF4-FFF2-40B4-BE49-F238E27FC236}">
                <a16:creationId xmlns:a16="http://schemas.microsoft.com/office/drawing/2014/main" xmlns="" id="{3A62FC6D-3A49-4CF9-B368-A9A5AC32B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Дифракционная картина плоской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(функция Лауэ –обратное пространство)</a:t>
            </a:r>
          </a:p>
        </p:txBody>
      </p:sp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xmlns="" id="{B4C915F6-DF7A-4A6C-9967-9B960A1582F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60232" y="2969766"/>
          <a:ext cx="194468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" name="Equation" r:id="rId5" imgW="736600" imgH="228600" progId="Equation.DSMT4">
                  <p:embed/>
                </p:oleObj>
              </mc:Choice>
              <mc:Fallback>
                <p:oleObj name="Equation" r:id="rId5" imgW="736600" imgH="228600" progId="Equation.DSMT4">
                  <p:embed/>
                  <p:pic>
                    <p:nvPicPr>
                      <p:cNvPr id="7" name="Объект 1">
                        <a:extLst>
                          <a:ext uri="{FF2B5EF4-FFF2-40B4-BE49-F238E27FC236}">
                            <a16:creationId xmlns:a16="http://schemas.microsoft.com/office/drawing/2014/main" xmlns="" id="{B4C915F6-DF7A-4A6C-9967-9B960A1582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2969766"/>
                        <a:ext cx="1944687" cy="60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5" name="Object 7">
            <a:extLst>
              <a:ext uri="{FF2B5EF4-FFF2-40B4-BE49-F238E27FC236}">
                <a16:creationId xmlns:a16="http://schemas.microsoft.com/office/drawing/2014/main" xmlns="" id="{BD4A5115-095C-4683-8893-AAFEDE0746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38" y="3252788"/>
          <a:ext cx="25019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30" name="Equation" r:id="rId7" imgW="1524000" imgH="482600" progId="Equation.DSMT4">
                  <p:embed/>
                </p:oleObj>
              </mc:Choice>
              <mc:Fallback>
                <p:oleObj name="Equation" r:id="rId7" imgW="1524000" imgH="482600" progId="Equation.DSMT4">
                  <p:embed/>
                  <p:pic>
                    <p:nvPicPr>
                      <p:cNvPr id="73735" name="Object 7">
                        <a:extLst>
                          <a:ext uri="{FF2B5EF4-FFF2-40B4-BE49-F238E27FC236}">
                            <a16:creationId xmlns:a16="http://schemas.microsoft.com/office/drawing/2014/main" xmlns="" id="{BD4A5115-095C-4683-8893-AAFEDE074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3252788"/>
                        <a:ext cx="2501900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6" name="Объект 2">
            <a:extLst>
              <a:ext uri="{FF2B5EF4-FFF2-40B4-BE49-F238E27FC236}">
                <a16:creationId xmlns:a16="http://schemas.microsoft.com/office/drawing/2014/main" xmlns="" id="{1B888F2D-8B9C-454D-B776-5B616AC520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2933700"/>
          <a:ext cx="26797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31" name="Equation" r:id="rId9" imgW="1524000" imgH="812800" progId="Equation.DSMT4">
                  <p:embed/>
                </p:oleObj>
              </mc:Choice>
              <mc:Fallback>
                <p:oleObj name="Equation" r:id="rId9" imgW="1524000" imgH="812800" progId="Equation.DSMT4">
                  <p:embed/>
                  <p:pic>
                    <p:nvPicPr>
                      <p:cNvPr id="73736" name="Объект 2">
                        <a:extLst>
                          <a:ext uri="{FF2B5EF4-FFF2-40B4-BE49-F238E27FC236}">
                            <a16:creationId xmlns:a16="http://schemas.microsoft.com/office/drawing/2014/main" xmlns="" id="{1B888F2D-8B9C-454D-B776-5B616AC520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933700"/>
                        <a:ext cx="26797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70355" y="3707740"/>
            <a:ext cx="8867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i="1" dirty="0"/>
              <a:t>I</a:t>
            </a:r>
            <a:r>
              <a:rPr lang="en-US" sz="2800" dirty="0"/>
              <a:t>~N</a:t>
            </a:r>
            <a:r>
              <a:rPr lang="en-US" sz="2800" baseline="30000" dirty="0"/>
              <a:t>4</a:t>
            </a:r>
            <a:endParaRPr lang="ru-RU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9906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  <p:bldP spid="41990" grpId="0" animBg="1"/>
      <p:bldP spid="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1">
            <a:extLst>
              <a:ext uri="{FF2B5EF4-FFF2-40B4-BE49-F238E27FC236}">
                <a16:creationId xmlns:a16="http://schemas.microsoft.com/office/drawing/2014/main" xmlns="" id="{40295BF3-3617-4035-AE41-B3DA4C739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-3175"/>
            <a:ext cx="9144000" cy="255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Если решетка сложная т.е. атомы разных сортов и расположены не только в узлах решетки, интенсивности рефлексов будут отличаться, а некоторые рефлексы будут просто иметь нулевую интенсивность</a:t>
            </a:r>
          </a:p>
        </p:txBody>
      </p:sp>
      <p:pic>
        <p:nvPicPr>
          <p:cNvPr id="102403" name="Picture 4">
            <a:extLst>
              <a:ext uri="{FF2B5EF4-FFF2-40B4-BE49-F238E27FC236}">
                <a16:creationId xmlns:a16="http://schemas.microsoft.com/office/drawing/2014/main" xmlns="" id="{1CC23CCE-1A5B-4C41-85E4-B39307FD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73350"/>
            <a:ext cx="3659188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Box 7">
            <a:extLst>
              <a:ext uri="{FF2B5EF4-FFF2-40B4-BE49-F238E27FC236}">
                <a16:creationId xmlns:a16="http://schemas.microsoft.com/office/drawing/2014/main" xmlns="" id="{E121B1FB-4A6D-4F5D-B04D-2A78AEDF8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Сложная решетка с базисом</a:t>
            </a:r>
          </a:p>
        </p:txBody>
      </p:sp>
      <p:pic>
        <p:nvPicPr>
          <p:cNvPr id="8" name="Picture 2" descr="H:\Education\2 a.tif">
            <a:extLst>
              <a:ext uri="{FF2B5EF4-FFF2-40B4-BE49-F238E27FC236}">
                <a16:creationId xmlns:a16="http://schemas.microsoft.com/office/drawing/2014/main" xmlns="" id="{52EF4F06-F687-4C9F-A877-2E83943C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5400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2" descr="H:\Education\Suv-NewBook\Рисунки\Атомный фактор\Атомные факторы рассеяния 1.tif">
            <a:extLst>
              <a:ext uri="{FF2B5EF4-FFF2-40B4-BE49-F238E27FC236}">
                <a16:creationId xmlns:a16="http://schemas.microsoft.com/office/drawing/2014/main" xmlns="" id="{D56C6B57-EDCF-496C-AAD2-678742AC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04850"/>
            <a:ext cx="356393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465DB0AB-780B-416C-AAA8-78E6B82BA7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7338" y="3948113"/>
          <a:ext cx="34893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3" name="Equation" r:id="rId5" imgW="1002865" imgH="253890" progId="Equation.DSMT4">
                  <p:embed/>
                </p:oleObj>
              </mc:Choice>
              <mc:Fallback>
                <p:oleObj name="Equation" r:id="rId5" imgW="1002865" imgH="25389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465DB0AB-780B-416C-AAA8-78E6B82BA7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338" y="3948113"/>
                        <a:ext cx="3489325" cy="884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285233BD-5471-41EA-83C3-894658EAC1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7463" y="4868863"/>
          <a:ext cx="449421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4" name="Equation" r:id="rId7" imgW="2451100" imgH="431800" progId="Equation.DSMT4">
                  <p:embed/>
                </p:oleObj>
              </mc:Choice>
              <mc:Fallback>
                <p:oleObj name="Equation" r:id="rId7" imgW="2451100" imgH="43180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285233BD-5471-41EA-83C3-894658EAC1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4868863"/>
                        <a:ext cx="4494213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9FE380DA-8055-4B27-A0EC-6CD4C6EBF8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5363" y="4868863"/>
          <a:ext cx="43148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5" name="Equation" r:id="rId9" imgW="2908300" imgH="533400" progId="Equation.DSMT4">
                  <p:embed/>
                </p:oleObj>
              </mc:Choice>
              <mc:Fallback>
                <p:oleObj name="Equation" r:id="rId9" imgW="2908300" imgH="5334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9FE380DA-8055-4B27-A0EC-6CD4C6EBF8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363" y="4868863"/>
                        <a:ext cx="4314825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339A61-93F5-415F-828C-0E050E91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4838"/>
            <a:ext cx="91201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Интенсивность рефлексов уменьшается с ростом вектора дифракции. Некоторые рефлексы исчезают из за фазовых соотношений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252459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pload.wikimedia.org/wikipedia/commons/e/e9/Vsv_29.jpg?uselang=ru">
            <a:extLst>
              <a:ext uri="{FF2B5EF4-FFF2-40B4-BE49-F238E27FC236}">
                <a16:creationId xmlns:a16="http://schemas.microsoft.com/office/drawing/2014/main" xmlns="" id="{5CF1BE1C-5E48-40B6-B2B3-DE1F58D9A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133600"/>
            <a:ext cx="78295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>
            <a:extLst>
              <a:ext uri="{FF2B5EF4-FFF2-40B4-BE49-F238E27FC236}">
                <a16:creationId xmlns:a16="http://schemas.microsoft.com/office/drawing/2014/main" xmlns="" id="{FD8C0D26-96E7-4AC2-BC54-054473383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Внешний вид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современной рентгеновской трубки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2140D-0B87-4439-BCFD-27D561EE5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174750"/>
            <a:ext cx="7921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Анод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94E14C34-1978-4D6F-AEF5-E0F1645E59CA}"/>
              </a:ext>
            </a:extLst>
          </p:cNvPr>
          <p:cNvCxnSpPr/>
          <p:nvPr/>
        </p:nvCxnSpPr>
        <p:spPr>
          <a:xfrm>
            <a:off x="1763713" y="1628775"/>
            <a:ext cx="1079500" cy="936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C01D86-EF34-4053-88D7-75CA1071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5589588"/>
            <a:ext cx="35909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Бериллиевые окна для выхода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рентгеновского излучения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C50FF551-E3E1-4469-B5F4-B941F6DB393F}"/>
              </a:ext>
            </a:extLst>
          </p:cNvPr>
          <p:cNvCxnSpPr/>
          <p:nvPr/>
        </p:nvCxnSpPr>
        <p:spPr>
          <a:xfrm flipH="1" flipV="1">
            <a:off x="1908175" y="3716338"/>
            <a:ext cx="503238" cy="1873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58E963-E287-44B3-90AE-C1AD4293E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1149350"/>
            <a:ext cx="15779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Катод трубки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B1B22988-8A18-4657-9BB4-9C62D92BA79B}"/>
              </a:ext>
            </a:extLst>
          </p:cNvPr>
          <p:cNvCxnSpPr>
            <a:stCxn id="13" idx="2"/>
          </p:cNvCxnSpPr>
          <p:nvPr/>
        </p:nvCxnSpPr>
        <p:spPr>
          <a:xfrm>
            <a:off x="4572000" y="1519238"/>
            <a:ext cx="504825" cy="14779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B64714-8BED-47CD-AF2F-08502F31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5551488"/>
            <a:ext cx="44132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/>
              <a:t>Стеклянный высоковольтный изолятор через который на катод подается высокое напряжение и ток накала катода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2CAB3B60-CC8A-483C-842D-DBEFCC37A309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6732588" y="3716338"/>
            <a:ext cx="214312" cy="18351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xmlns="" id="{B7022B92-60E2-431E-A8BB-E776317C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725"/>
            <a:ext cx="448945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>
            <a:extLst>
              <a:ext uri="{FF2B5EF4-FFF2-40B4-BE49-F238E27FC236}">
                <a16:creationId xmlns:a16="http://schemas.microsoft.com/office/drawing/2014/main" xmlns="" id="{8FF56E47-8491-4413-AC62-65E19C2E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74725"/>
            <a:ext cx="452278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F7012644-97D8-4520-92A6-585DAA9AB4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1025" y="0"/>
          <a:ext cx="273685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6" name="Equation" r:id="rId6" imgW="1346200" imgH="419100" progId="Equation.DSMT4">
                  <p:embed/>
                </p:oleObj>
              </mc:Choice>
              <mc:Fallback>
                <p:oleObj name="Equation" r:id="rId6" imgW="1346200" imgH="41910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F7012644-97D8-4520-92A6-585DAA9AB4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025" y="0"/>
                        <a:ext cx="2736850" cy="852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TextBox 2">
            <a:extLst>
              <a:ext uri="{FF2B5EF4-FFF2-40B4-BE49-F238E27FC236}">
                <a16:creationId xmlns:a16="http://schemas.microsoft.com/office/drawing/2014/main" xmlns="" id="{EDD7B151-4771-4A31-8A74-113C878F9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2600"/>
            <a:ext cx="9144000" cy="255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/>
              <a:t>В эксперименте всегда измеряется интенсивность волны т.е. квадрат амплитуды. </a:t>
            </a:r>
            <a:r>
              <a:rPr lang="ru-RU" altLang="ru-RU" sz="4000" dirty="0">
                <a:solidFill>
                  <a:srgbClr val="FF0000"/>
                </a:solidFill>
              </a:rPr>
              <a:t>Фаза при этом теряется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dirty="0"/>
          </a:p>
        </p:txBody>
      </p:sp>
      <p:graphicFrame>
        <p:nvGraphicFramePr>
          <p:cNvPr id="108550" name="Объект 3">
            <a:extLst>
              <a:ext uri="{FF2B5EF4-FFF2-40B4-BE49-F238E27FC236}">
                <a16:creationId xmlns:a16="http://schemas.microsoft.com/office/drawing/2014/main" xmlns="" id="{B79C96D0-0471-425E-B0D0-C5334310E6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3313" y="6165850"/>
          <a:ext cx="19335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7" name="Equation" r:id="rId8" imgW="901309" imgH="304668" progId="Equation.DSMT4">
                  <p:embed/>
                </p:oleObj>
              </mc:Choice>
              <mc:Fallback>
                <p:oleObj name="Equation" r:id="rId8" imgW="901309" imgH="304668" progId="Equation.DSMT4">
                  <p:embed/>
                  <p:pic>
                    <p:nvPicPr>
                      <p:cNvPr id="108550" name="Объект 3">
                        <a:extLst>
                          <a:ext uri="{FF2B5EF4-FFF2-40B4-BE49-F238E27FC236}">
                            <a16:creationId xmlns:a16="http://schemas.microsoft.com/office/drawing/2014/main" xmlns="" id="{B79C96D0-0471-425E-B0D0-C5334310E6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6165850"/>
                        <a:ext cx="19335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1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>
            <a:extLst>
              <a:ext uri="{FF2B5EF4-FFF2-40B4-BE49-F238E27FC236}">
                <a16:creationId xmlns:a16="http://schemas.microsoft.com/office/drawing/2014/main" xmlns="" id="{56D5F503-EE29-4074-96C7-7FF84C81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8200"/>
            <a:ext cx="9144000" cy="2586038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FF0000"/>
                </a:solidFill>
                <a:cs typeface="Arial" panose="020B0604020202020204" pitchFamily="34" charset="0"/>
              </a:rPr>
              <a:t>Что важнее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FF0000"/>
                </a:solidFill>
                <a:cs typeface="Arial" panose="020B0604020202020204" pitchFamily="34" charset="0"/>
              </a:rPr>
              <a:t>амплитуда</a:t>
            </a:r>
            <a:r>
              <a:rPr lang="en-US" altLang="ru-RU" sz="54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5400">
                <a:solidFill>
                  <a:srgbClr val="FF0000"/>
                </a:solidFill>
                <a:cs typeface="Arial" panose="020B0604020202020204" pitchFamily="34" charset="0"/>
              </a:rPr>
              <a:t>или фаза поля </a:t>
            </a:r>
            <a:r>
              <a:rPr lang="en-US" altLang="ru-RU" sz="5400">
                <a:solidFill>
                  <a:srgbClr val="FF0000"/>
                </a:solidFill>
                <a:cs typeface="Arial" panose="020B0604020202020204" pitchFamily="34" charset="0"/>
              </a:rPr>
              <a:t>??</a:t>
            </a:r>
            <a:r>
              <a:rPr lang="ru-RU" altLang="ru-RU" sz="540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7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415F616F-A550-42EE-92C6-583EA889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271588"/>
            <a:ext cx="38052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275F5994-E9B0-4507-B134-6D053DC94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71588"/>
            <a:ext cx="37068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0445AD0E-D122-4584-AC47-FB0773C6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716338"/>
            <a:ext cx="2276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:\Почти кошка.tif">
            <a:extLst>
              <a:ext uri="{FF2B5EF4-FFF2-40B4-BE49-F238E27FC236}">
                <a16:creationId xmlns:a16="http://schemas.microsoft.com/office/drawing/2014/main" xmlns="" id="{707B7207-0101-47C2-AB91-5A8CC683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16338"/>
            <a:ext cx="22145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21DEF9-66F7-4E91-8C3D-6A257825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cs typeface="Arial" panose="020B0604020202020204" pitchFamily="34" charset="0"/>
              </a:rPr>
              <a:t>Роль фазы в преобразованиях Фурье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832C9C-7284-4BFC-815F-9046F1899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758825"/>
            <a:ext cx="11160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29161F-979D-447E-B93A-C622750B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758825"/>
            <a:ext cx="8763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03D357-9B7E-41D4-AD98-C91E343E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739775"/>
            <a:ext cx="111601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98D68A-CE74-43A3-AFB0-65A43216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825" y="768350"/>
            <a:ext cx="8778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7B8455D8-5A77-4628-A63F-B2393CDB7222}"/>
              </a:ext>
            </a:extLst>
          </p:cNvPr>
          <p:cNvCxnSpPr/>
          <p:nvPr/>
        </p:nvCxnSpPr>
        <p:spPr>
          <a:xfrm flipH="1">
            <a:off x="1943100" y="2997200"/>
            <a:ext cx="1050925" cy="10080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986E6C07-8B45-463D-9B01-BAC086379862}"/>
              </a:ext>
            </a:extLst>
          </p:cNvPr>
          <p:cNvCxnSpPr/>
          <p:nvPr/>
        </p:nvCxnSpPr>
        <p:spPr>
          <a:xfrm flipH="1">
            <a:off x="2468563" y="2781300"/>
            <a:ext cx="4767262" cy="12239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25B814-7567-4098-BDE3-6CE279F33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3316288"/>
            <a:ext cx="12588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Амплитуда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451AEA-0D8A-4141-B77B-440432CA0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3316288"/>
            <a:ext cx="663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Фаза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7EA8EB0D-2739-4034-A775-F3E695CC8779}"/>
              </a:ext>
            </a:extLst>
          </p:cNvPr>
          <p:cNvCxnSpPr/>
          <p:nvPr/>
        </p:nvCxnSpPr>
        <p:spPr>
          <a:xfrm>
            <a:off x="3635375" y="4824413"/>
            <a:ext cx="15128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53B047-D68F-44F5-9597-E9A0D557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42211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30000">
                <a:cs typeface="Arial" panose="020B0604020202020204" pitchFamily="34" charset="0"/>
              </a:rPr>
              <a:t>-1</a:t>
            </a:r>
            <a:endParaRPr lang="ru-RU" altLang="ru-RU" sz="2800" baseline="30000"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F5E616B-A5A9-45CE-8943-797D6C04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5538"/>
            <a:ext cx="91821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Из курса Кевина Кавтана “</a:t>
            </a:r>
            <a:r>
              <a:rPr lang="en-US" altLang="ru-RU" sz="1800">
                <a:cs typeface="Arial" panose="020B0604020202020204" pitchFamily="34" charset="0"/>
              </a:rPr>
              <a:t>Book of Fourier”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(http://www.ysbl.york.ac.uk/~cowtan/fourier/fourier.html)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85010" name="TextBox 17">
            <a:extLst>
              <a:ext uri="{FF2B5EF4-FFF2-40B4-BE49-F238E27FC236}">
                <a16:creationId xmlns:a16="http://schemas.microsoft.com/office/drawing/2014/main" xmlns="" id="{6C76DEF6-AC90-418C-9EF4-646B8FDB6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413"/>
            <a:ext cx="97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Объект</a:t>
            </a:r>
          </a:p>
        </p:txBody>
      </p:sp>
      <p:sp>
        <p:nvSpPr>
          <p:cNvPr id="85011" name="TextBox 18">
            <a:extLst>
              <a:ext uri="{FF2B5EF4-FFF2-40B4-BE49-F238E27FC236}">
                <a16:creationId xmlns:a16="http://schemas.microsoft.com/office/drawing/2014/main" xmlns="" id="{BF9BF383-AD42-4DA2-97E4-50155BA5F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26841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Объект</a:t>
            </a:r>
          </a:p>
        </p:txBody>
      </p:sp>
      <p:sp>
        <p:nvSpPr>
          <p:cNvPr id="85012" name="TextBox 19">
            <a:extLst>
              <a:ext uri="{FF2B5EF4-FFF2-40B4-BE49-F238E27FC236}">
                <a16:creationId xmlns:a16="http://schemas.microsoft.com/office/drawing/2014/main" xmlns="" id="{BA1017D4-5F13-4E01-898E-56DC07D1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Фурье-образ</a:t>
            </a:r>
          </a:p>
        </p:txBody>
      </p:sp>
      <p:sp>
        <p:nvSpPr>
          <p:cNvPr id="85013" name="TextBox 20">
            <a:extLst>
              <a:ext uri="{FF2B5EF4-FFF2-40B4-BE49-F238E27FC236}">
                <a16:creationId xmlns:a16="http://schemas.microsoft.com/office/drawing/2014/main" xmlns="" id="{E6B7DABA-EA8F-4DD6-9930-9C1C7D710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Фурье-образ</a:t>
            </a:r>
          </a:p>
        </p:txBody>
      </p:sp>
    </p:spTree>
    <p:extLst>
      <p:ext uri="{BB962C8B-B14F-4D97-AF65-F5344CB8AC3E}">
        <p14:creationId xmlns:p14="http://schemas.microsoft.com/office/powerpoint/2010/main" val="7563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/>
      <p:bldP spid="17" grpId="0" animBg="1"/>
      <p:bldP spid="85010" grpId="0"/>
      <p:bldP spid="85011" grpId="0"/>
      <p:bldP spid="85012" grpId="0"/>
      <p:bldP spid="850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6">
            <a:extLst>
              <a:ext uri="{FF2B5EF4-FFF2-40B4-BE49-F238E27FC236}">
                <a16:creationId xmlns:a16="http://schemas.microsoft.com/office/drawing/2014/main" xmlns="" id="{2EF25140-4E50-4F9F-A36A-22ABE8B65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Есть две фотографии – Исаак Ньютон и Бритни Спирс.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...Оцифровываем изображения и делаем прямые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обратные Фурье-преобразования......</a:t>
            </a:r>
            <a:endParaRPr lang="en-US" altLang="ru-RU" sz="2400">
              <a:solidFill>
                <a:srgbClr val="3333FF"/>
              </a:solidFill>
            </a:endParaRPr>
          </a:p>
        </p:txBody>
      </p:sp>
      <p:pic>
        <p:nvPicPr>
          <p:cNvPr id="106499" name="Picture 10" descr="britney">
            <a:extLst>
              <a:ext uri="{FF2B5EF4-FFF2-40B4-BE49-F238E27FC236}">
                <a16:creationId xmlns:a16="http://schemas.microsoft.com/office/drawing/2014/main" xmlns="" id="{23759D69-3390-4080-AA32-1887F192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9688"/>
            <a:ext cx="37338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2" descr="D:\Исаак Ньютон 2.tif">
            <a:extLst>
              <a:ext uri="{FF2B5EF4-FFF2-40B4-BE49-F238E27FC236}">
                <a16:creationId xmlns:a16="http://schemas.microsoft.com/office/drawing/2014/main" xmlns="" id="{2FABE85B-57C8-4BBC-AB0E-513CC3E8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09688"/>
            <a:ext cx="338455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7">
            <a:extLst>
              <a:ext uri="{FF2B5EF4-FFF2-40B4-BE49-F238E27FC236}">
                <a16:creationId xmlns:a16="http://schemas.microsoft.com/office/drawing/2014/main" xmlns="" id="{A8B321F8-9A33-4D35-A327-85F4EC73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6288088"/>
            <a:ext cx="18145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Бритни Спирс</a:t>
            </a:r>
          </a:p>
        </p:txBody>
      </p:sp>
      <p:sp>
        <p:nvSpPr>
          <p:cNvPr id="106502" name="TextBox 8">
            <a:extLst>
              <a:ext uri="{FF2B5EF4-FFF2-40B4-BE49-F238E27FC236}">
                <a16:creationId xmlns:a16="http://schemas.microsoft.com/office/drawing/2014/main" xmlns="" id="{B3C63BFC-B205-4824-A70D-5A54DC338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538" y="6288088"/>
            <a:ext cx="1811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Исаак Ньютон</a:t>
            </a:r>
          </a:p>
        </p:txBody>
      </p:sp>
    </p:spTree>
    <p:extLst>
      <p:ext uri="{BB962C8B-B14F-4D97-AF65-F5344CB8AC3E}">
        <p14:creationId xmlns:p14="http://schemas.microsoft.com/office/powerpoint/2010/main" val="6536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/>
      <p:bldP spid="106501" grpId="0" animBg="1"/>
      <p:bldP spid="10650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E82A8196-6CBD-4F83-A80D-F8181DE4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1744663"/>
            <a:ext cx="9155113" cy="711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/>
              <a:t>F=A(</a:t>
            </a:r>
            <a:r>
              <a:rPr lang="ru-RU" altLang="ru-RU" sz="4000">
                <a:solidFill>
                  <a:srgbClr val="0000FF"/>
                </a:solidFill>
              </a:rPr>
              <a:t>Ньютон</a:t>
            </a:r>
            <a:r>
              <a:rPr lang="ru-RU" altLang="ru-RU" sz="4000"/>
              <a:t>)</a:t>
            </a:r>
            <a:r>
              <a:rPr lang="en-US" altLang="ru-RU" sz="4000"/>
              <a:t>exp[i</a:t>
            </a:r>
            <a:r>
              <a:rPr lang="ru-RU" altLang="ru-RU" sz="4000">
                <a:sym typeface="Symbol" panose="05050102010706020507" pitchFamily="18" charset="2"/>
              </a:rPr>
              <a:t></a:t>
            </a:r>
            <a:r>
              <a:rPr lang="en-US" altLang="ru-RU" sz="4000">
                <a:sym typeface="Symbol" panose="05050102010706020507" pitchFamily="18" charset="2"/>
              </a:rPr>
              <a:t>(</a:t>
            </a:r>
            <a:r>
              <a:rPr lang="ru-RU" altLang="ru-RU" sz="4000">
                <a:solidFill>
                  <a:srgbClr val="009900"/>
                </a:solidFill>
                <a:sym typeface="Symbol" panose="05050102010706020507" pitchFamily="18" charset="2"/>
              </a:rPr>
              <a:t>Бритни Спирс</a:t>
            </a:r>
            <a:r>
              <a:rPr lang="ru-RU" altLang="ru-RU" sz="4000">
                <a:sym typeface="Symbol" panose="05050102010706020507" pitchFamily="18" charset="2"/>
              </a:rPr>
              <a:t>)</a:t>
            </a:r>
            <a:r>
              <a:rPr lang="en-US" altLang="ru-RU" sz="4000">
                <a:sym typeface="Symbol" panose="05050102010706020507" pitchFamily="18" charset="2"/>
              </a:rPr>
              <a:t>]</a:t>
            </a:r>
            <a:endParaRPr lang="en-US" altLang="ru-RU" sz="4000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xmlns="" id="{A461C1A4-844F-4811-BAC2-B5705FE66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4005263"/>
            <a:ext cx="7488238" cy="833437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FF0000"/>
                </a:solidFill>
              </a:rPr>
              <a:t>Что (кто) получится </a:t>
            </a:r>
            <a:r>
              <a:rPr lang="en-US" altLang="ru-RU" sz="4800">
                <a:solidFill>
                  <a:srgbClr val="FF0000"/>
                </a:solidFill>
              </a:rPr>
              <a:t>??!!</a:t>
            </a:r>
          </a:p>
        </p:txBody>
      </p:sp>
      <p:sp>
        <p:nvSpPr>
          <p:cNvPr id="108548" name="TextBox 3">
            <a:extLst>
              <a:ext uri="{FF2B5EF4-FFF2-40B4-BE49-F238E27FC236}">
                <a16:creationId xmlns:a16="http://schemas.microsoft.com/office/drawing/2014/main" xmlns="" id="{26D05FAB-C78D-48BD-9237-9AB13159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5918200"/>
            <a:ext cx="287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 лекции В.А.Бушуева</a:t>
            </a:r>
          </a:p>
        </p:txBody>
      </p:sp>
    </p:spTree>
    <p:extLst>
      <p:ext uri="{BB962C8B-B14F-4D97-AF65-F5344CB8AC3E}">
        <p14:creationId xmlns:p14="http://schemas.microsoft.com/office/powerpoint/2010/main" val="10929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854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br">
            <a:extLst>
              <a:ext uri="{FF2B5EF4-FFF2-40B4-BE49-F238E27FC236}">
                <a16:creationId xmlns:a16="http://schemas.microsoft.com/office/drawing/2014/main" xmlns="" id="{FAD21661-310D-499F-9ED5-A671FCCE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br_fft_abs_out">
            <a:extLst>
              <a:ext uri="{FF2B5EF4-FFF2-40B4-BE49-F238E27FC236}">
                <a16:creationId xmlns:a16="http://schemas.microsoft.com/office/drawing/2014/main" xmlns="" id="{A6D7E39D-CE61-4D14-9894-0227ACB8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br_fft_phase_out">
            <a:extLst>
              <a:ext uri="{FF2B5EF4-FFF2-40B4-BE49-F238E27FC236}">
                <a16:creationId xmlns:a16="http://schemas.microsoft.com/office/drawing/2014/main" xmlns="" id="{AAACA9F5-61F8-4D53-865F-2E8E83AC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xmlns="" id="{9CF89241-D44B-4B1F-BE9A-A490961B2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1331913"/>
            <a:ext cx="2206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Фурье-</a:t>
            </a:r>
            <a:r>
              <a:rPr lang="en-US" altLang="ru-RU" sz="280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амплитуды</a:t>
            </a:r>
            <a:endParaRPr lang="en-US" altLang="ru-RU" sz="2800">
              <a:solidFill>
                <a:srgbClr val="0000FF"/>
              </a:solidFill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xmlns="" id="{353210E9-FC4A-4CDA-BB57-EE69A2764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638675"/>
            <a:ext cx="172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Фурье-</a:t>
            </a:r>
            <a:r>
              <a:rPr lang="en-US" altLang="ru-RU">
                <a:solidFill>
                  <a:srgbClr val="FF33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фазы</a:t>
            </a:r>
            <a:endParaRPr lang="en-US" altLang="ru-RU">
              <a:solidFill>
                <a:srgbClr val="FF3300"/>
              </a:solidFill>
            </a:endParaRPr>
          </a:p>
        </p:txBody>
      </p:sp>
      <p:sp>
        <p:nvSpPr>
          <p:cNvPr id="106503" name="Line 7">
            <a:extLst>
              <a:ext uri="{FF2B5EF4-FFF2-40B4-BE49-F238E27FC236}">
                <a16:creationId xmlns:a16="http://schemas.microsoft.com/office/drawing/2014/main" xmlns="" id="{5472FA15-94FC-4926-B982-54FC7C708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276475"/>
            <a:ext cx="1871663" cy="9366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06504" name="Line 8">
            <a:extLst>
              <a:ext uri="{FF2B5EF4-FFF2-40B4-BE49-F238E27FC236}">
                <a16:creationId xmlns:a16="http://schemas.microsoft.com/office/drawing/2014/main" xmlns="" id="{6EFD149A-CE0C-451A-9DC0-10488253A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860800"/>
            <a:ext cx="1873250" cy="936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28009" name="Text Box 9">
            <a:extLst>
              <a:ext uri="{FF2B5EF4-FFF2-40B4-BE49-F238E27FC236}">
                <a16:creationId xmlns:a16="http://schemas.microsoft.com/office/drawing/2014/main" xmlns="" id="{2E6B85C2-1712-4551-98DE-5EE71FD73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1093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/>
              <a:t>I(x, y)</a:t>
            </a:r>
          </a:p>
        </p:txBody>
      </p:sp>
      <p:pic>
        <p:nvPicPr>
          <p:cNvPr id="75786" name="Picture 10" descr="britney">
            <a:extLst>
              <a:ext uri="{FF2B5EF4-FFF2-40B4-BE49-F238E27FC236}">
                <a16:creationId xmlns:a16="http://schemas.microsoft.com/office/drawing/2014/main" xmlns="" id="{8D70C499-95FC-4B01-8562-7970A58B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9" name="Text Box 11">
            <a:extLst>
              <a:ext uri="{FF2B5EF4-FFF2-40B4-BE49-F238E27FC236}">
                <a16:creationId xmlns:a16="http://schemas.microsoft.com/office/drawing/2014/main" xmlns="" id="{D8E1235F-7A2B-4BDA-9940-EC1005748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8275"/>
            <a:ext cx="6611938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</a:rPr>
              <a:t>Прямое Фурье-преобразование</a:t>
            </a:r>
            <a:endParaRPr lang="en-US" alt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  <p:bldP spid="106502" grpId="0"/>
      <p:bldP spid="10957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ADC8E34F-B1AF-4B79-A2E2-ECD2D7323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138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FF"/>
                </a:solidFill>
                <a:latin typeface="Comic Sans MS" panose="030F0702030302020204" pitchFamily="66" charset="0"/>
              </a:rPr>
              <a:t>Теперь переходим в прямое пространство</a:t>
            </a:r>
            <a:endParaRPr lang="en-US" altLang="ru-RU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7523" name="Picture 3" descr="britney">
            <a:extLst>
              <a:ext uri="{FF2B5EF4-FFF2-40B4-BE49-F238E27FC236}">
                <a16:creationId xmlns:a16="http://schemas.microsoft.com/office/drawing/2014/main" xmlns="" id="{8C2045A1-FF43-4274-AA72-63BC8D4E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newton">
            <a:extLst>
              <a:ext uri="{FF2B5EF4-FFF2-40B4-BE49-F238E27FC236}">
                <a16:creationId xmlns:a16="http://schemas.microsoft.com/office/drawing/2014/main" xmlns="" id="{981D861C-3D81-4E63-8038-B86DAEB3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3163"/>
            <a:ext cx="21478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Line 5">
            <a:extLst>
              <a:ext uri="{FF2B5EF4-FFF2-40B4-BE49-F238E27FC236}">
                <a16:creationId xmlns:a16="http://schemas.microsoft.com/office/drawing/2014/main" xmlns="" id="{D3BD1653-F2CB-4A3B-9DCE-467CE88B0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1488" y="2778442"/>
            <a:ext cx="2819400" cy="842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07526" name="Text Box 6">
            <a:extLst>
              <a:ext uri="{FF2B5EF4-FFF2-40B4-BE49-F238E27FC236}">
                <a16:creationId xmlns:a16="http://schemas.microsoft.com/office/drawing/2014/main" xmlns="" id="{90DA2C80-6920-44AF-A5A5-496A9BFE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1704514"/>
            <a:ext cx="23622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FF3300"/>
                </a:solidFill>
              </a:rPr>
              <a:t>Фурье</a:t>
            </a:r>
            <a:r>
              <a:rPr lang="en-US" altLang="ru-RU" sz="2800" dirty="0">
                <a:solidFill>
                  <a:srgbClr val="FF3300"/>
                </a:solidFill>
              </a:rPr>
              <a:t>-</a:t>
            </a:r>
            <a:r>
              <a:rPr lang="ru-RU" altLang="ru-RU" sz="2800" dirty="0">
                <a:solidFill>
                  <a:srgbClr val="FF3300"/>
                </a:solidFill>
              </a:rPr>
              <a:t>фазы</a:t>
            </a:r>
            <a:r>
              <a:rPr lang="en-US" altLang="ru-RU" sz="2800" dirty="0">
                <a:solidFill>
                  <a:srgbClr val="FF3300"/>
                </a:solidFill>
              </a:rPr>
              <a:t>, </a:t>
            </a:r>
            <a:r>
              <a:rPr lang="ru-RU" altLang="ru-RU" sz="2800" dirty="0">
                <a:solidFill>
                  <a:srgbClr val="3333FF"/>
                </a:solidFill>
              </a:rPr>
              <a:t>а</a:t>
            </a:r>
            <a:r>
              <a:rPr lang="en-US" altLang="ru-RU" sz="2800" dirty="0">
                <a:solidFill>
                  <a:srgbClr val="3333FF"/>
                </a:solidFill>
              </a:rPr>
              <a:t> </a:t>
            </a:r>
            <a:r>
              <a:rPr lang="ru-RU" altLang="ru-RU" sz="2800" dirty="0">
                <a:solidFill>
                  <a:srgbClr val="3333FF"/>
                </a:solidFill>
              </a:rPr>
              <a:t>все</a:t>
            </a:r>
            <a:r>
              <a:rPr lang="en-US" altLang="ru-RU" sz="2800" dirty="0">
                <a:solidFill>
                  <a:srgbClr val="3333FF"/>
                </a:solidFill>
              </a:rPr>
              <a:t> A=1 </a:t>
            </a:r>
            <a:r>
              <a:rPr lang="en-US" altLang="ru-RU" sz="2800" dirty="0">
                <a:solidFill>
                  <a:srgbClr val="FF3300"/>
                </a:solidFill>
              </a:rPr>
              <a:t>!!</a:t>
            </a:r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xmlns="" id="{947497BB-B556-4264-BCE3-8C309818C9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3" y="3861047"/>
            <a:ext cx="2759075" cy="105861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76808" name="Picture 8" descr="flat_out">
            <a:extLst>
              <a:ext uri="{FF2B5EF4-FFF2-40B4-BE49-F238E27FC236}">
                <a16:creationId xmlns:a16="http://schemas.microsoft.com/office/drawing/2014/main" xmlns="" id="{B5CD8E3F-A2CC-493F-83D2-2BE8FB82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mix_out">
            <a:extLst>
              <a:ext uri="{FF2B5EF4-FFF2-40B4-BE49-F238E27FC236}">
                <a16:creationId xmlns:a16="http://schemas.microsoft.com/office/drawing/2014/main" xmlns="" id="{778AA2D3-44B4-4CA8-BA51-EB835F69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0" name="Text Box 10">
            <a:extLst>
              <a:ext uri="{FF2B5EF4-FFF2-40B4-BE49-F238E27FC236}">
                <a16:creationId xmlns:a16="http://schemas.microsoft.com/office/drawing/2014/main" xmlns="" id="{854B3FFD-130F-4E50-BDC8-5A76DC3A4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450" y="4919663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Фурье-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амплитуды</a:t>
            </a:r>
            <a:endParaRPr lang="en-US" alt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  <p:bldP spid="107526" grpId="0" animBg="1"/>
      <p:bldP spid="10753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4" name="Picture 4" descr="Si-1">
            <a:extLst>
              <a:ext uri="{FF2B5EF4-FFF2-40B4-BE49-F238E27FC236}">
                <a16:creationId xmlns:a16="http://schemas.microsoft.com/office/drawing/2014/main" xmlns="" id="{7B8D8378-E89E-49E1-BB6B-7D1338F2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405"/>
            <a:ext cx="3121025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5" name="Picture 5" descr="Si-2">
            <a:extLst>
              <a:ext uri="{FF2B5EF4-FFF2-40B4-BE49-F238E27FC236}">
                <a16:creationId xmlns:a16="http://schemas.microsoft.com/office/drawing/2014/main" xmlns="" id="{04F9EA2C-8BBF-4A46-82A8-BE3ED9C6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1795880"/>
            <a:ext cx="314007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6" descr="dif-3">
            <a:extLst>
              <a:ext uri="{FF2B5EF4-FFF2-40B4-BE49-F238E27FC236}">
                <a16:creationId xmlns:a16="http://schemas.microsoft.com/office/drawing/2014/main" xmlns="" id="{3181B918-E9B9-4909-A1FC-EFAE5B28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37230"/>
            <a:ext cx="21605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D:\Дифр.карт.2.tif">
            <a:extLst>
              <a:ext uri="{FF2B5EF4-FFF2-40B4-BE49-F238E27FC236}">
                <a16:creationId xmlns:a16="http://schemas.microsoft.com/office/drawing/2014/main" xmlns="" id="{C5C1B100-4115-42D4-8403-E66AA43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578767"/>
            <a:ext cx="21732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D3367B7-05D9-4DA8-8529-8370175774FD}"/>
              </a:ext>
            </a:extLst>
          </p:cNvPr>
          <p:cNvSpPr/>
          <p:nvPr/>
        </p:nvSpPr>
        <p:spPr>
          <a:xfrm>
            <a:off x="20638" y="1853030"/>
            <a:ext cx="1570037" cy="32385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Выгнутая вверх стрелка 4">
            <a:extLst>
              <a:ext uri="{FF2B5EF4-FFF2-40B4-BE49-F238E27FC236}">
                <a16:creationId xmlns:a16="http://schemas.microsoft.com/office/drawing/2014/main" xmlns="" id="{0DC8270F-EA50-430E-AC6C-7F2CF4EFD5B9}"/>
              </a:ext>
            </a:extLst>
          </p:cNvPr>
          <p:cNvSpPr/>
          <p:nvPr/>
        </p:nvSpPr>
        <p:spPr>
          <a:xfrm>
            <a:off x="806450" y="1265655"/>
            <a:ext cx="3910013" cy="10810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xmlns="" id="{813E03B3-CA9F-4BD9-8863-E75CB5AC33C0}"/>
              </a:ext>
            </a:extLst>
          </p:cNvPr>
          <p:cNvSpPr/>
          <p:nvPr/>
        </p:nvSpPr>
        <p:spPr>
          <a:xfrm rot="19046198">
            <a:off x="4805363" y="3989805"/>
            <a:ext cx="2381250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xmlns="" id="{F182B5A6-F225-4584-885B-98BF90C55226}"/>
              </a:ext>
            </a:extLst>
          </p:cNvPr>
          <p:cNvSpPr/>
          <p:nvPr/>
        </p:nvSpPr>
        <p:spPr>
          <a:xfrm>
            <a:off x="3708400" y="3858042"/>
            <a:ext cx="215900" cy="123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DE1EF0-9EA3-47E5-88A2-BF461EA90C1E}"/>
              </a:ext>
            </a:extLst>
          </p:cNvPr>
          <p:cNvSpPr txBox="1"/>
          <p:nvPr/>
        </p:nvSpPr>
        <p:spPr>
          <a:xfrm>
            <a:off x="0" y="-523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Очистка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4624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202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04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Безымянный 333">
            <a:extLst>
              <a:ext uri="{FF2B5EF4-FFF2-40B4-BE49-F238E27FC236}">
                <a16:creationId xmlns:a16="http://schemas.microsoft.com/office/drawing/2014/main" xmlns="" id="{0D5F749A-803F-4D2B-AAD2-9A08B7C5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41400"/>
            <a:ext cx="403225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17">
            <a:extLst>
              <a:ext uri="{FF2B5EF4-FFF2-40B4-BE49-F238E27FC236}">
                <a16:creationId xmlns:a16="http://schemas.microsoft.com/office/drawing/2014/main" xmlns="" id="{A6CAAF07-99A8-468B-B6D2-9976E8A00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FF"/>
                </a:solidFill>
              </a:rPr>
              <a:t>КПД рентгеновской трубки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3ADE902-57D3-44DA-A7D3-54A141FFE188}"/>
              </a:ext>
            </a:extLst>
          </p:cNvPr>
          <p:cNvSpPr/>
          <p:nvPr/>
        </p:nvSpPr>
        <p:spPr>
          <a:xfrm>
            <a:off x="4932363" y="1265238"/>
            <a:ext cx="3960812" cy="1152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026" name="Object 6">
            <a:extLst>
              <a:ext uri="{FF2B5EF4-FFF2-40B4-BE49-F238E27FC236}">
                <a16:creationId xmlns:a16="http://schemas.microsoft.com/office/drawing/2014/main" xmlns="" id="{79D09D76-3F92-4C8F-95EF-C8AA774042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1265238"/>
          <a:ext cx="38417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4" imgW="1625600" imgH="457200" progId="Equation.DSMT4">
                  <p:embed/>
                </p:oleObj>
              </mc:Choice>
              <mc:Fallback>
                <p:oleObj name="Equation" r:id="rId4" imgW="1625600" imgH="457200" progId="Equation.DSMT4">
                  <p:embed/>
                  <p:pic>
                    <p:nvPicPr>
                      <p:cNvPr id="1026" name="Object 6">
                        <a:extLst>
                          <a:ext uri="{FF2B5EF4-FFF2-40B4-BE49-F238E27FC236}">
                            <a16:creationId xmlns:a16="http://schemas.microsoft.com/office/drawing/2014/main" xmlns="" id="{79D09D76-3F92-4C8F-95EF-C8AA774042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265238"/>
                        <a:ext cx="384175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4">
            <a:extLst>
              <a:ext uri="{FF2B5EF4-FFF2-40B4-BE49-F238E27FC236}">
                <a16:creationId xmlns:a16="http://schemas.microsoft.com/office/drawing/2014/main" xmlns="" id="{BC3DB8F3-E360-4FFE-8EC6-B7354501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2849563"/>
            <a:ext cx="49323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</a:rPr>
              <a:t>W (</a:t>
            </a:r>
            <a:r>
              <a:rPr lang="ru-RU" altLang="ru-RU" sz="2000" b="1" dirty="0">
                <a:solidFill>
                  <a:srgbClr val="0000FF"/>
                </a:solidFill>
              </a:rPr>
              <a:t>вольфрам)</a:t>
            </a:r>
            <a:r>
              <a:rPr lang="en-US" altLang="ru-RU" sz="2000" b="1" dirty="0">
                <a:solidFill>
                  <a:srgbClr val="0000FF"/>
                </a:solidFill>
              </a:rPr>
              <a:t>-</a:t>
            </a:r>
            <a:r>
              <a:rPr lang="ru-RU" altLang="ru-RU" sz="2000" b="1" dirty="0">
                <a:solidFill>
                  <a:srgbClr val="0000FF"/>
                </a:solidFill>
              </a:rPr>
              <a:t>анод</a:t>
            </a:r>
            <a:r>
              <a:rPr lang="en-US" altLang="ru-RU" sz="2000" b="1" dirty="0">
                <a:solidFill>
                  <a:srgbClr val="0000FF"/>
                </a:solidFill>
              </a:rPr>
              <a:t>, V=100kV, </a:t>
            </a:r>
            <a:r>
              <a:rPr lang="el-GR" altLang="ru-RU" sz="2000" b="1" dirty="0">
                <a:solidFill>
                  <a:srgbClr val="0000FF"/>
                </a:solidFill>
              </a:rPr>
              <a:t>ε</a:t>
            </a:r>
            <a:r>
              <a:rPr lang="en-US" altLang="ru-RU" sz="2000" b="1" dirty="0">
                <a:solidFill>
                  <a:srgbClr val="0000FF"/>
                </a:solidFill>
              </a:rPr>
              <a:t>=0,8%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1029" name="TextBox 5">
            <a:extLst>
              <a:ext uri="{FF2B5EF4-FFF2-40B4-BE49-F238E27FC236}">
                <a16:creationId xmlns:a16="http://schemas.microsoft.com/office/drawing/2014/main" xmlns="" id="{DFA8C6DE-4562-4DF4-9DFB-D71A818D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3833813"/>
            <a:ext cx="49323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</a:rPr>
              <a:t>Cu</a:t>
            </a:r>
            <a:r>
              <a:rPr lang="ru-RU" altLang="ru-RU" sz="2000" b="1" dirty="0">
                <a:solidFill>
                  <a:srgbClr val="0000FF"/>
                </a:solidFill>
              </a:rPr>
              <a:t> (медь)</a:t>
            </a:r>
            <a:r>
              <a:rPr lang="en-US" altLang="ru-RU" sz="2000" b="1" dirty="0">
                <a:solidFill>
                  <a:srgbClr val="0000FF"/>
                </a:solidFill>
              </a:rPr>
              <a:t>-</a:t>
            </a:r>
            <a:r>
              <a:rPr lang="ru-RU" altLang="ru-RU" sz="2000" b="1" dirty="0">
                <a:solidFill>
                  <a:srgbClr val="0000FF"/>
                </a:solidFill>
              </a:rPr>
              <a:t>анод</a:t>
            </a:r>
            <a:r>
              <a:rPr lang="en-US" altLang="ru-RU" sz="2000" b="1" dirty="0">
                <a:solidFill>
                  <a:srgbClr val="0000FF"/>
                </a:solidFill>
              </a:rPr>
              <a:t>, V=30kV, </a:t>
            </a:r>
            <a:r>
              <a:rPr lang="el-GR" altLang="ru-RU" sz="2000" b="1" dirty="0">
                <a:solidFill>
                  <a:srgbClr val="0000FF"/>
                </a:solidFill>
              </a:rPr>
              <a:t>ε</a:t>
            </a:r>
            <a:r>
              <a:rPr lang="en-US" altLang="ru-RU" sz="2000" b="1" dirty="0">
                <a:solidFill>
                  <a:srgbClr val="0000FF"/>
                </a:solidFill>
              </a:rPr>
              <a:t>=0,2%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98314" name="Text Box 10">
            <a:extLst>
              <a:ext uri="{FF2B5EF4-FFF2-40B4-BE49-F238E27FC236}">
                <a16:creationId xmlns:a16="http://schemas.microsoft.com/office/drawing/2014/main" xmlns="" id="{FE38A797-A092-47A6-AA15-83B6FAEE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941888"/>
            <a:ext cx="52451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FF0000"/>
                </a:solidFill>
              </a:rPr>
              <a:t>V=100kV, i=10mA, W=1kW</a:t>
            </a:r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E22154-5E58-421B-93C9-E83B8A9B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/>
              <a:t>Поэтому из за слабой интенсивности рентгеновские эксперименты обычно требуют большого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8935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7" grpId="0" animBg="1"/>
      <p:bldP spid="1028" grpId="0" animBg="1"/>
      <p:bldP spid="1029" grpId="0" animBg="1"/>
      <p:bldP spid="98314" grpId="0" animBg="1"/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4901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87210C-33DE-4EAC-B134-02E6FC400356}"/>
              </a:ext>
            </a:extLst>
          </p:cNvPr>
          <p:cNvSpPr txBox="1"/>
          <p:nvPr/>
        </p:nvSpPr>
        <p:spPr>
          <a:xfrm>
            <a:off x="1" y="950614"/>
            <a:ext cx="914399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Формулы Эйлера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55671A10-6193-4B8E-86F8-7B7FC2C98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748022"/>
              </p:ext>
            </p:extLst>
          </p:nvPr>
        </p:nvGraphicFramePr>
        <p:xfrm>
          <a:off x="1657350" y="2611438"/>
          <a:ext cx="5557838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1" name="Equation" r:id="rId3" imgW="1726920" imgH="253800" progId="Equation.DSMT4">
                  <p:embed/>
                </p:oleObj>
              </mc:Choice>
              <mc:Fallback>
                <p:oleObj name="Equation" r:id="rId3" imgW="1726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7350" y="2611438"/>
                        <a:ext cx="5557838" cy="817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71F28B64-05A1-4AA7-953D-DE6C29CD2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793465"/>
              </p:ext>
            </p:extLst>
          </p:nvPr>
        </p:nvGraphicFramePr>
        <p:xfrm>
          <a:off x="1488855" y="3789935"/>
          <a:ext cx="6305291" cy="116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2" name="Equation" r:id="rId5" imgW="2273040" imgH="419040" progId="Equation.DSMT4">
                  <p:embed/>
                </p:oleObj>
              </mc:Choice>
              <mc:Fallback>
                <p:oleObj name="Equation" r:id="rId5" imgW="2273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8855" y="3789935"/>
                        <a:ext cx="6305291" cy="11624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977227"/>
              </p:ext>
            </p:extLst>
          </p:nvPr>
        </p:nvGraphicFramePr>
        <p:xfrm>
          <a:off x="1602581" y="5264150"/>
          <a:ext cx="593883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3" name="Equation" r:id="rId7" imgW="5938920" imgH="1015920" progId="Equation.DSMT4">
                  <p:embed/>
                </p:oleObj>
              </mc:Choice>
              <mc:Fallback>
                <p:oleObj name="Equation" r:id="rId7" imgW="593892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2581" y="5264150"/>
                        <a:ext cx="5938837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5401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>
            <a:extLst>
              <a:ext uri="{FF2B5EF4-FFF2-40B4-BE49-F238E27FC236}">
                <a16:creationId xmlns:a16="http://schemas.microsoft.com/office/drawing/2014/main" xmlns="" id="{3CEB42D4-F4CF-4EA0-B876-1A4A9590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44900"/>
            <a:ext cx="5400675" cy="1439863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7410" name="Text Box 4">
            <a:extLst>
              <a:ext uri="{FF2B5EF4-FFF2-40B4-BE49-F238E27FC236}">
                <a16:creationId xmlns:a16="http://schemas.microsoft.com/office/drawing/2014/main" xmlns="" id="{226C6039-0CF5-4DBE-8EE0-AE5D7187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Сравнительные характеристики длин волн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электромагнитного излучения, электронов и протонов</a:t>
            </a:r>
          </a:p>
        </p:txBody>
      </p:sp>
      <p:pic>
        <p:nvPicPr>
          <p:cNvPr id="17411" name="Picture 5" descr="Untitled-1">
            <a:extLst>
              <a:ext uri="{FF2B5EF4-FFF2-40B4-BE49-F238E27FC236}">
                <a16:creationId xmlns:a16="http://schemas.microsoft.com/office/drawing/2014/main" xmlns="" id="{C9C7E440-C4F7-4F8F-91F0-28D36CAE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>
            <a:extLst>
              <a:ext uri="{FF2B5EF4-FFF2-40B4-BE49-F238E27FC236}">
                <a16:creationId xmlns:a16="http://schemas.microsoft.com/office/drawing/2014/main" xmlns="" id="{1B308E2C-8EAF-4413-AD2B-49E49BC78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589588"/>
            <a:ext cx="1473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1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ru-RU" sz="1800">
                <a:solidFill>
                  <a:srgbClr val="FF0000"/>
                </a:solidFill>
              </a:rPr>
              <a:t>m=10</a:t>
            </a:r>
            <a:r>
              <a:rPr lang="en-US" altLang="ru-RU" sz="1800" baseline="30000">
                <a:solidFill>
                  <a:srgbClr val="FF0000"/>
                </a:solidFill>
              </a:rPr>
              <a:t>-6</a:t>
            </a:r>
            <a:r>
              <a:rPr lang="en-US" altLang="ru-RU" sz="1800">
                <a:solidFill>
                  <a:srgbClr val="FF0000"/>
                </a:solidFill>
              </a:rPr>
              <a:t>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</a:rPr>
              <a:t>1pm=10</a:t>
            </a:r>
            <a:r>
              <a:rPr lang="en-US" altLang="ru-RU" sz="1800" baseline="30000">
                <a:solidFill>
                  <a:srgbClr val="FF0000"/>
                </a:solidFill>
              </a:rPr>
              <a:t>-12</a:t>
            </a:r>
            <a:r>
              <a:rPr lang="en-US" altLang="ru-RU" sz="1800">
                <a:solidFill>
                  <a:srgbClr val="FF0000"/>
                </a:solidFill>
              </a:rPr>
              <a:t>m</a:t>
            </a: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0" grpId="0" animBg="1"/>
      <p:bldP spid="1741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BDADA755-5ECC-4537-A0D4-BCF51FD1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036050" cy="800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Диаграмма спектра электромагнитных волн</a:t>
            </a:r>
            <a:r>
              <a:rPr lang="ru-RU" altLang="ru-RU" sz="2800">
                <a:solidFill>
                  <a:srgbClr val="3333FF"/>
                </a:solidFill>
              </a:rPr>
              <a:t> </a:t>
            </a:r>
            <a:endParaRPr lang="en-US" altLang="ru-RU" sz="280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xmlns="" id="{FC4261A2-E5BE-4A63-B0CA-50BC45AD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952500"/>
            <a:ext cx="43211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738CFC7-6BC2-4EFA-AC4F-BD15600A7BAF}"/>
              </a:ext>
            </a:extLst>
          </p:cNvPr>
          <p:cNvCxnSpPr>
            <a:cxnSpLocks/>
          </p:cNvCxnSpPr>
          <p:nvPr/>
        </p:nvCxnSpPr>
        <p:spPr>
          <a:xfrm flipV="1">
            <a:off x="461345" y="58191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D010CA8-759D-4D04-B486-5C8769D9F063}"/>
              </a:ext>
            </a:extLst>
          </p:cNvPr>
          <p:cNvCxnSpPr>
            <a:cxnSpLocks/>
          </p:cNvCxnSpPr>
          <p:nvPr/>
        </p:nvCxnSpPr>
        <p:spPr>
          <a:xfrm flipV="1">
            <a:off x="1202602" y="760491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5E72C286-3AB7-4025-A694-1990DC8C537C}"/>
              </a:ext>
            </a:extLst>
          </p:cNvPr>
          <p:cNvCxnSpPr>
            <a:cxnSpLocks/>
          </p:cNvCxnSpPr>
          <p:nvPr/>
        </p:nvCxnSpPr>
        <p:spPr>
          <a:xfrm flipV="1">
            <a:off x="1545125" y="1155071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BAA1DC6D-7DFA-4346-B24E-E7B4D0B21DD2}"/>
              </a:ext>
            </a:extLst>
          </p:cNvPr>
          <p:cNvCxnSpPr>
            <a:cxnSpLocks/>
          </p:cNvCxnSpPr>
          <p:nvPr/>
        </p:nvCxnSpPr>
        <p:spPr>
          <a:xfrm flipV="1">
            <a:off x="1946493" y="1519474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341BE944-66D3-475A-AFE8-BD5FD388A73D}"/>
              </a:ext>
            </a:extLst>
          </p:cNvPr>
          <p:cNvCxnSpPr>
            <a:cxnSpLocks/>
          </p:cNvCxnSpPr>
          <p:nvPr/>
        </p:nvCxnSpPr>
        <p:spPr>
          <a:xfrm flipV="1">
            <a:off x="2233564" y="1993269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229D3392-45AC-46C2-AFDB-90B9A6107562}"/>
              </a:ext>
            </a:extLst>
          </p:cNvPr>
          <p:cNvCxnSpPr>
            <a:cxnSpLocks/>
          </p:cNvCxnSpPr>
          <p:nvPr/>
        </p:nvCxnSpPr>
        <p:spPr>
          <a:xfrm flipV="1">
            <a:off x="2634181" y="2406711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6B9F3E1-179B-40EC-BB98-717D86C68C43}"/>
              </a:ext>
            </a:extLst>
          </p:cNvPr>
          <p:cNvCxnSpPr>
            <a:cxnSpLocks/>
          </p:cNvCxnSpPr>
          <p:nvPr/>
        </p:nvCxnSpPr>
        <p:spPr>
          <a:xfrm flipV="1">
            <a:off x="3053280" y="2850332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32E90B1-AFD9-4E9A-8B51-5FE1835A3D27}"/>
              </a:ext>
            </a:extLst>
          </p:cNvPr>
          <p:cNvCxnSpPr>
            <a:cxnSpLocks/>
          </p:cNvCxnSpPr>
          <p:nvPr/>
        </p:nvCxnSpPr>
        <p:spPr>
          <a:xfrm flipV="1">
            <a:off x="3453897" y="3263774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5DE0B28-7F82-4FE6-9AC7-C9090A1BC31C}"/>
              </a:ext>
            </a:extLst>
          </p:cNvPr>
          <p:cNvCxnSpPr>
            <a:cxnSpLocks/>
          </p:cNvCxnSpPr>
          <p:nvPr/>
        </p:nvCxnSpPr>
        <p:spPr>
          <a:xfrm>
            <a:off x="4097956" y="501241"/>
            <a:ext cx="4569036" cy="30646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52F14797-C7F0-4B4B-AF57-D66C591B4EE7}"/>
              </a:ext>
            </a:extLst>
          </p:cNvPr>
          <p:cNvCxnSpPr>
            <a:cxnSpLocks/>
          </p:cNvCxnSpPr>
          <p:nvPr/>
        </p:nvCxnSpPr>
        <p:spPr>
          <a:xfrm>
            <a:off x="3384625" y="885776"/>
            <a:ext cx="4888072" cy="3277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B40B9AB5-B418-4E07-9359-24803684B715}"/>
              </a:ext>
            </a:extLst>
          </p:cNvPr>
          <p:cNvCxnSpPr>
            <a:cxnSpLocks/>
          </p:cNvCxnSpPr>
          <p:nvPr/>
        </p:nvCxnSpPr>
        <p:spPr>
          <a:xfrm>
            <a:off x="2725093" y="1286819"/>
            <a:ext cx="4957239" cy="3382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99F3FBBB-8E9A-47C8-88DC-AD7A289E6BE8}"/>
              </a:ext>
            </a:extLst>
          </p:cNvPr>
          <p:cNvCxnSpPr/>
          <p:nvPr/>
        </p:nvCxnSpPr>
        <p:spPr>
          <a:xfrm>
            <a:off x="2030997" y="1765425"/>
            <a:ext cx="4798711" cy="3205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A71DD77D-6D48-451F-8CD9-A6D066834697}"/>
              </a:ext>
            </a:extLst>
          </p:cNvPr>
          <p:cNvCxnSpPr>
            <a:cxnSpLocks/>
          </p:cNvCxnSpPr>
          <p:nvPr/>
        </p:nvCxnSpPr>
        <p:spPr>
          <a:xfrm>
            <a:off x="1271778" y="2124734"/>
            <a:ext cx="4945451" cy="3364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C9EBBF51-47BC-46D3-84FF-3DED0DADB916}"/>
              </a:ext>
            </a:extLst>
          </p:cNvPr>
          <p:cNvCxnSpPr>
            <a:cxnSpLocks/>
          </p:cNvCxnSpPr>
          <p:nvPr/>
        </p:nvCxnSpPr>
        <p:spPr>
          <a:xfrm>
            <a:off x="556554" y="2570520"/>
            <a:ext cx="5010664" cy="34277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0412C5C8-70D7-4420-B27B-49EE79E86432}"/>
              </a:ext>
            </a:extLst>
          </p:cNvPr>
          <p:cNvSpPr/>
          <p:nvPr/>
        </p:nvSpPr>
        <p:spPr>
          <a:xfrm rot="165012">
            <a:off x="2304009" y="645579"/>
            <a:ext cx="4834548" cy="4711567"/>
          </a:xfrm>
          <a:prstGeom prst="ellipse">
            <a:avLst/>
          </a:prstGeom>
          <a:noFill/>
          <a:ln w="28575">
            <a:solidFill>
              <a:srgbClr val="AD0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3C5BD375-52A2-4D37-82C9-BDD8C43DAAFF}"/>
              </a:ext>
            </a:extLst>
          </p:cNvPr>
          <p:cNvSpPr/>
          <p:nvPr/>
        </p:nvSpPr>
        <p:spPr>
          <a:xfrm>
            <a:off x="7749247" y="359881"/>
            <a:ext cx="190642" cy="1837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6D1E8EE2-2328-441D-9EB2-1BAE8EA7355B}"/>
              </a:ext>
            </a:extLst>
          </p:cNvPr>
          <p:cNvSpPr/>
          <p:nvPr/>
        </p:nvSpPr>
        <p:spPr>
          <a:xfrm>
            <a:off x="4632472" y="2891085"/>
            <a:ext cx="190642" cy="1837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3D648EDF-71EA-4DF2-BDE0-8BDC5DB51F2F}"/>
              </a:ext>
            </a:extLst>
          </p:cNvPr>
          <p:cNvSpPr/>
          <p:nvPr/>
        </p:nvSpPr>
        <p:spPr>
          <a:xfrm>
            <a:off x="7724466" y="1256169"/>
            <a:ext cx="197295" cy="172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FD6B8B67-1CCE-43D6-8217-94F2EB4E8CCF}"/>
              </a:ext>
            </a:extLst>
          </p:cNvPr>
          <p:cNvCxnSpPr>
            <a:cxnSpLocks/>
            <a:stCxn id="30" idx="4"/>
          </p:cNvCxnSpPr>
          <p:nvPr/>
        </p:nvCxnSpPr>
        <p:spPr>
          <a:xfrm flipH="1">
            <a:off x="4605687" y="3074797"/>
            <a:ext cx="122106" cy="21818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93E55EB5-4D75-4F85-A872-E87F9D500FDE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4795195" y="3047893"/>
            <a:ext cx="1982199" cy="103596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25FFC729-7C55-4FDF-A8A2-0A729315EEE0}"/>
              </a:ext>
            </a:extLst>
          </p:cNvPr>
          <p:cNvSpPr/>
          <p:nvPr/>
        </p:nvSpPr>
        <p:spPr>
          <a:xfrm>
            <a:off x="6785926" y="4065941"/>
            <a:ext cx="142834" cy="1176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55758165-AD2B-48E7-B15E-580BA3ADA12A}"/>
              </a:ext>
            </a:extLst>
          </p:cNvPr>
          <p:cNvSpPr/>
          <p:nvPr/>
        </p:nvSpPr>
        <p:spPr>
          <a:xfrm>
            <a:off x="4568877" y="5285394"/>
            <a:ext cx="142834" cy="1176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C1F4EDDB-72D8-456D-8E26-96AA18DD68FA}"/>
              </a:ext>
            </a:extLst>
          </p:cNvPr>
          <p:cNvCxnSpPr>
            <a:stCxn id="44" idx="7"/>
            <a:endCxn id="43" idx="3"/>
          </p:cNvCxnSpPr>
          <p:nvPr/>
        </p:nvCxnSpPr>
        <p:spPr>
          <a:xfrm flipV="1">
            <a:off x="4690793" y="4166400"/>
            <a:ext cx="2116051" cy="113623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CDBD05A-BF32-4840-BDB8-ABB50B9BD6F8}"/>
              </a:ext>
            </a:extLst>
          </p:cNvPr>
          <p:cNvSpPr txBox="1"/>
          <p:nvPr/>
        </p:nvSpPr>
        <p:spPr>
          <a:xfrm>
            <a:off x="81676" y="-98273"/>
            <a:ext cx="4435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     O     Q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A2413BE8-06CF-4D79-A1CD-7F23327249EA}"/>
              </a:ext>
            </a:extLst>
          </p:cNvPr>
          <p:cNvCxnSpPr>
            <a:cxnSpLocks/>
          </p:cNvCxnSpPr>
          <p:nvPr/>
        </p:nvCxnSpPr>
        <p:spPr>
          <a:xfrm flipV="1">
            <a:off x="820752" y="404385"/>
            <a:ext cx="4988459" cy="273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39479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:\сфера Эвальда 1.tif">
            <a:extLst>
              <a:ext uri="{FF2B5EF4-FFF2-40B4-BE49-F238E27FC236}">
                <a16:creationId xmlns:a16="http://schemas.microsoft.com/office/drawing/2014/main" xmlns="" id="{2E931226-D47E-4A97-AE94-3B7DABFC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50"/>
            <a:ext cx="6954837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20EDD7-0043-4219-AB04-E2BE4F3D1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260350"/>
            <a:ext cx="2505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BC04C0"/>
                </a:solidFill>
              </a:rPr>
              <a:t>Сфера </a:t>
            </a:r>
            <a:r>
              <a:rPr lang="ru-RU" altLang="ru-RU" sz="2400" dirty="0" err="1">
                <a:solidFill>
                  <a:srgbClr val="BC04C0"/>
                </a:solidFill>
              </a:rPr>
              <a:t>Эвальда</a:t>
            </a:r>
            <a:endParaRPr lang="ru-RU" altLang="ru-RU" sz="2400" dirty="0">
              <a:solidFill>
                <a:srgbClr val="BC04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A12ABC-B4FE-4430-A7CA-185F8562A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5" y="6115050"/>
            <a:ext cx="3198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/>
              <a:t>H</a:t>
            </a:r>
            <a:r>
              <a:rPr lang="en-US" altLang="ru-RU" sz="4000"/>
              <a:t>=</a:t>
            </a:r>
            <a:r>
              <a:rPr lang="en-US" altLang="ru-RU" sz="4000" b="1"/>
              <a:t>a</a:t>
            </a:r>
            <a:r>
              <a:rPr lang="en-US" altLang="ru-RU" sz="4000" i="1"/>
              <a:t>h</a:t>
            </a:r>
            <a:r>
              <a:rPr lang="en-US" altLang="ru-RU" sz="4000"/>
              <a:t>+</a:t>
            </a:r>
            <a:r>
              <a:rPr lang="en-US" altLang="ru-RU" sz="4000" b="1"/>
              <a:t>b</a:t>
            </a:r>
            <a:r>
              <a:rPr lang="en-US" altLang="ru-RU" sz="4000" i="1"/>
              <a:t>k</a:t>
            </a:r>
            <a:r>
              <a:rPr lang="en-US" altLang="ru-RU" sz="4000"/>
              <a:t>+</a:t>
            </a:r>
            <a:r>
              <a:rPr lang="en-US" altLang="ru-RU" sz="4000" b="1"/>
              <a:t>c</a:t>
            </a:r>
            <a:r>
              <a:rPr lang="en-US" altLang="ru-RU" sz="4000" i="1"/>
              <a:t>l</a:t>
            </a:r>
            <a:endParaRPr lang="ru-RU" altLang="ru-RU" sz="40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0AD12F-D987-4638-B84F-E48CC98C4BC4}"/>
              </a:ext>
            </a:extLst>
          </p:cNvPr>
          <p:cNvSpPr txBox="1"/>
          <p:nvPr/>
        </p:nvSpPr>
        <p:spPr>
          <a:xfrm>
            <a:off x="1213164" y="260648"/>
            <a:ext cx="2875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решетка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1EE3DF2C-D808-456F-BEF9-92CE0F165C6D}"/>
              </a:ext>
            </a:extLst>
          </p:cNvPr>
          <p:cNvCxnSpPr/>
          <p:nvPr/>
        </p:nvCxnSpPr>
        <p:spPr>
          <a:xfrm>
            <a:off x="2127564" y="722313"/>
            <a:ext cx="12871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B27D543F-9CB1-47C4-A999-0358F7939B77}"/>
              </a:ext>
            </a:extLst>
          </p:cNvPr>
          <p:cNvCxnSpPr/>
          <p:nvPr/>
        </p:nvCxnSpPr>
        <p:spPr>
          <a:xfrm>
            <a:off x="3422210" y="722313"/>
            <a:ext cx="1285592" cy="48179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06BE451-B1F3-46A8-B22D-87201439C4DE}"/>
              </a:ext>
            </a:extLst>
          </p:cNvPr>
          <p:cNvCxnSpPr/>
          <p:nvPr/>
        </p:nvCxnSpPr>
        <p:spPr>
          <a:xfrm>
            <a:off x="6092031" y="722313"/>
            <a:ext cx="11145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DBC85B6A-2101-4358-B5F3-32F40A728B7C}"/>
              </a:ext>
            </a:extLst>
          </p:cNvPr>
          <p:cNvCxnSpPr/>
          <p:nvPr/>
        </p:nvCxnSpPr>
        <p:spPr>
          <a:xfrm flipH="1">
            <a:off x="4852657" y="722313"/>
            <a:ext cx="1239374" cy="10521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2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D4C545-E7A4-4E86-AC4E-9E10E546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628650"/>
            <a:ext cx="60483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637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54293C2A-525E-4D0E-B319-CA6440A5F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2881313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Уравнение Лауэ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в векторной форме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2121F9-1293-4ABB-A60E-F635148CE870}"/>
              </a:ext>
            </a:extLst>
          </p:cNvPr>
          <p:cNvSpPr txBox="1"/>
          <p:nvPr/>
        </p:nvSpPr>
        <p:spPr>
          <a:xfrm>
            <a:off x="0" y="6350"/>
            <a:ext cx="9144000" cy="8318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3333FF"/>
                </a:solidFill>
                <a:latin typeface="+mn-lt"/>
              </a:rPr>
              <a:t>Геометрическая интерпретация условий Лауэ.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3333FF"/>
                </a:solidFill>
                <a:latin typeface="+mn-lt"/>
              </a:rPr>
              <a:t>Схема </a:t>
            </a:r>
            <a:r>
              <a:rPr lang="ru-RU" sz="2400" b="1" dirty="0" err="1">
                <a:solidFill>
                  <a:srgbClr val="3333FF"/>
                </a:solidFill>
                <a:latin typeface="+mn-lt"/>
              </a:rPr>
              <a:t>Эвальда</a:t>
            </a:r>
            <a:r>
              <a:rPr lang="ru-RU" sz="2400" b="1" dirty="0">
                <a:solidFill>
                  <a:srgbClr val="3333FF"/>
                </a:solidFill>
                <a:latin typeface="+mn-lt"/>
              </a:rPr>
              <a:t>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EE4F0E56-3C04-4D35-9E2B-8C333F0683C8}"/>
              </a:ext>
            </a:extLst>
          </p:cNvPr>
          <p:cNvSpPr/>
          <p:nvPr/>
        </p:nvSpPr>
        <p:spPr>
          <a:xfrm>
            <a:off x="539750" y="4508500"/>
            <a:ext cx="2303463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3B8E8EC0-48B1-40D9-92D0-B288F93107E5}"/>
              </a:ext>
            </a:extLst>
          </p:cNvPr>
          <p:cNvCxnSpPr/>
          <p:nvPr/>
        </p:nvCxnSpPr>
        <p:spPr>
          <a:xfrm>
            <a:off x="971550" y="4797425"/>
            <a:ext cx="576263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92A2A34F-A8BA-43B8-B675-0A6DEFFE09CE}"/>
              </a:ext>
            </a:extLst>
          </p:cNvPr>
          <p:cNvCxnSpPr/>
          <p:nvPr/>
        </p:nvCxnSpPr>
        <p:spPr>
          <a:xfrm>
            <a:off x="971550" y="4797425"/>
            <a:ext cx="1584325" cy="2873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xmlns="" id="{691111E6-2591-4054-8D3A-EF9828A72A3E}"/>
              </a:ext>
            </a:extLst>
          </p:cNvPr>
          <p:cNvCxnSpPr/>
          <p:nvPr/>
        </p:nvCxnSpPr>
        <p:spPr>
          <a:xfrm flipV="1">
            <a:off x="1547813" y="5084763"/>
            <a:ext cx="1008062" cy="12239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D8B2728-2B44-44F7-A361-1F7C83922825}"/>
              </a:ext>
            </a:extLst>
          </p:cNvPr>
          <p:cNvSpPr txBox="1"/>
          <p:nvPr/>
        </p:nvSpPr>
        <p:spPr>
          <a:xfrm>
            <a:off x="684213" y="5373688"/>
            <a:ext cx="576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</a:rPr>
              <a:t>K</a:t>
            </a:r>
            <a:r>
              <a:rPr lang="en-US" sz="2800" b="1" baseline="-25000" dirty="0">
                <a:latin typeface="+mn-lt"/>
              </a:rPr>
              <a:t>0</a:t>
            </a:r>
            <a:endParaRPr lang="ru-RU" sz="2800" b="1" baseline="-25000" dirty="0">
              <a:latin typeface="+mn-lt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DEAF096D-337F-4835-9CD9-DB4DE8051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370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0000"/>
                </a:solidFill>
              </a:rPr>
              <a:t>K</a:t>
            </a:r>
            <a:r>
              <a:rPr lang="en-US" altLang="ru-RU" sz="2800" b="1" baseline="-25000">
                <a:solidFill>
                  <a:srgbClr val="000000"/>
                </a:solidFill>
              </a:rPr>
              <a:t>H</a:t>
            </a:r>
            <a:endParaRPr lang="ru-RU" altLang="ru-RU" sz="2800" b="1" baseline="-25000">
              <a:solidFill>
                <a:srgbClr val="0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046841B-7EC7-4DE3-934A-33D8B71404FE}"/>
              </a:ext>
            </a:extLst>
          </p:cNvPr>
          <p:cNvSpPr txBox="1"/>
          <p:nvPr/>
        </p:nvSpPr>
        <p:spPr>
          <a:xfrm>
            <a:off x="2051050" y="5589588"/>
            <a:ext cx="4445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</a:rPr>
              <a:t>H</a:t>
            </a:r>
            <a:endParaRPr lang="ru-RU" sz="2800" b="1" dirty="0">
              <a:latin typeface="+mn-lt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:a16="http://schemas.microsoft.com/office/drawing/2014/main" xmlns="" id="{E9CFC8C1-3BC5-4EF3-9638-0149C5D19786}"/>
              </a:ext>
            </a:extLst>
          </p:cNvPr>
          <p:cNvSpPr/>
          <p:nvPr/>
        </p:nvSpPr>
        <p:spPr>
          <a:xfrm rot="2383421">
            <a:off x="1243013" y="4849813"/>
            <a:ext cx="96837" cy="433387"/>
          </a:xfrm>
          <a:prstGeom prst="arc">
            <a:avLst>
              <a:gd name="adj1" fmla="val 16200000"/>
              <a:gd name="adj2" fmla="val 55693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C5D2BFE-49E0-4829-A82F-B30763E6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941888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latin typeface="Symbol" panose="05050102010706020507" pitchFamily="18" charset="2"/>
              </a:rPr>
              <a:t>2q</a:t>
            </a:r>
            <a:endParaRPr lang="ru-RU" altLang="ru-RU" sz="2400" i="1">
              <a:latin typeface="Symbol" panose="05050102010706020507" pitchFamily="18" charset="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B2AFFA50-4C6B-48C4-8570-BC0F3595BC16}"/>
              </a:ext>
            </a:extLst>
          </p:cNvPr>
          <p:cNvSpPr/>
          <p:nvPr/>
        </p:nvSpPr>
        <p:spPr>
          <a:xfrm>
            <a:off x="250825" y="2565400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90" name="Object 3">
            <a:extLst>
              <a:ext uri="{FF2B5EF4-FFF2-40B4-BE49-F238E27FC236}">
                <a16:creationId xmlns:a16="http://schemas.microsoft.com/office/drawing/2014/main" xmlns="" id="{0B2397FD-8832-4F14-8C8D-3E431EB93B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565400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Equation" r:id="rId3" imgW="838200" imgH="228600" progId="Equation.DSMT4">
                  <p:embed/>
                </p:oleObj>
              </mc:Choice>
              <mc:Fallback>
                <p:oleObj name="Equation" r:id="rId3" imgW="838200" imgH="228600" progId="Equation.DSMT4">
                  <p:embed/>
                  <p:pic>
                    <p:nvPicPr>
                      <p:cNvPr id="90" name="Object 3">
                        <a:extLst>
                          <a:ext uri="{FF2B5EF4-FFF2-40B4-BE49-F238E27FC236}">
                            <a16:creationId xmlns:a16="http://schemas.microsoft.com/office/drawing/2014/main" xmlns="" id="{0B2397FD-8832-4F14-8C8D-3E431EB93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320516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D19AE2A-80DB-46F0-9AC6-A94E7244F570}"/>
              </a:ext>
            </a:extLst>
          </p:cNvPr>
          <p:cNvSpPr txBox="1"/>
          <p:nvPr/>
        </p:nvSpPr>
        <p:spPr>
          <a:xfrm>
            <a:off x="323850" y="3644900"/>
            <a:ext cx="3095625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latin typeface="+mn-lt"/>
              </a:rPr>
              <a:t>Что означает это векторное равенство?</a:t>
            </a:r>
          </a:p>
        </p:txBody>
      </p:sp>
      <p:pic>
        <p:nvPicPr>
          <p:cNvPr id="58" name="Picture 2" descr="E:\Сетка 4.tif">
            <a:extLst>
              <a:ext uri="{FF2B5EF4-FFF2-40B4-BE49-F238E27FC236}">
                <a16:creationId xmlns:a16="http://schemas.microsoft.com/office/drawing/2014/main" xmlns="" id="{3EB5D6D4-9A07-4214-8083-732341B5A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25538"/>
            <a:ext cx="53244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5EE9F9DD-6FE1-40B4-AC35-D162AD2311BC}"/>
              </a:ext>
            </a:extLst>
          </p:cNvPr>
          <p:cNvSpPr/>
          <p:nvPr/>
        </p:nvSpPr>
        <p:spPr>
          <a:xfrm rot="21190970">
            <a:off x="4548188" y="1825625"/>
            <a:ext cx="3529012" cy="34559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E55FE3FC-A5EA-4C56-ABCA-488B43FBFB1B}"/>
              </a:ext>
            </a:extLst>
          </p:cNvPr>
          <p:cNvSpPr/>
          <p:nvPr/>
        </p:nvSpPr>
        <p:spPr>
          <a:xfrm>
            <a:off x="6227763" y="3500438"/>
            <a:ext cx="73025" cy="730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xmlns="" id="{71FE5294-27E7-4302-9A4E-7BFC05F3D385}"/>
              </a:ext>
            </a:extLst>
          </p:cNvPr>
          <p:cNvCxnSpPr>
            <a:stCxn id="84" idx="3"/>
          </p:cNvCxnSpPr>
          <p:nvPr/>
        </p:nvCxnSpPr>
        <p:spPr>
          <a:xfrm flipH="1">
            <a:off x="4572000" y="3562350"/>
            <a:ext cx="1666875" cy="8255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5D594F8-CFBA-442F-82EE-8A2189BA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141663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1</a:t>
            </a:r>
            <a:r>
              <a:rPr lang="en-US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/l</a:t>
            </a:r>
            <a:endParaRPr lang="ru-RU" altLang="ru-RU" sz="18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EB90E56-0ABC-4B2B-9FCE-958E41CFA5A5}"/>
              </a:ext>
            </a:extLst>
          </p:cNvPr>
          <p:cNvSpPr txBox="1"/>
          <p:nvPr/>
        </p:nvSpPr>
        <p:spPr>
          <a:xfrm>
            <a:off x="6227763" y="3141663"/>
            <a:ext cx="3397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+mn-lt"/>
              </a:rPr>
              <a:t>P</a:t>
            </a:r>
            <a:endParaRPr lang="ru-RU" i="1" dirty="0">
              <a:latin typeface="+mn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E1C23B12-566E-421E-9ED7-FF7ED4511F52}"/>
              </a:ext>
            </a:extLst>
          </p:cNvPr>
          <p:cNvSpPr txBox="1"/>
          <p:nvPr/>
        </p:nvSpPr>
        <p:spPr>
          <a:xfrm>
            <a:off x="7956550" y="4221163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Q(</a:t>
            </a:r>
            <a:r>
              <a:rPr lang="en-US" dirty="0" err="1">
                <a:latin typeface="+mn-lt"/>
              </a:rPr>
              <a:t>hkl</a:t>
            </a:r>
            <a:r>
              <a:rPr lang="en-US" dirty="0">
                <a:latin typeface="+mn-lt"/>
              </a:rPr>
              <a:t>)</a:t>
            </a:r>
            <a:endParaRPr lang="ru-RU" dirty="0">
              <a:latin typeface="+mn-lt"/>
            </a:endParaRP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932F0FBB-B830-48FB-8BDF-3EE22F79A413}"/>
              </a:ext>
            </a:extLst>
          </p:cNvPr>
          <p:cNvCxnSpPr/>
          <p:nvPr/>
        </p:nvCxnSpPr>
        <p:spPr>
          <a:xfrm flipV="1">
            <a:off x="5472113" y="4292600"/>
            <a:ext cx="2484437" cy="7921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C37E1EE-7194-49B5-AD9E-683B2E42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724400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xmlns="" id="{A120A145-62C8-43E0-AB6E-DA8807FE99C0}"/>
              </a:ext>
            </a:extLst>
          </p:cNvPr>
          <p:cNvCxnSpPr/>
          <p:nvPr/>
        </p:nvCxnSpPr>
        <p:spPr>
          <a:xfrm flipH="1">
            <a:off x="5472113" y="3573463"/>
            <a:ext cx="755650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C95931B-04B5-427D-AF26-B512A3CE46B3}"/>
              </a:ext>
            </a:extLst>
          </p:cNvPr>
          <p:cNvSpPr txBox="1"/>
          <p:nvPr/>
        </p:nvSpPr>
        <p:spPr>
          <a:xfrm>
            <a:off x="5364163" y="3860800"/>
            <a:ext cx="5778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</a:rPr>
              <a:t>K</a:t>
            </a:r>
            <a:r>
              <a:rPr lang="en-US" sz="2800" b="1" baseline="-25000" dirty="0">
                <a:solidFill>
                  <a:srgbClr val="3333FF"/>
                </a:solidFill>
                <a:latin typeface="+mn-lt"/>
              </a:rPr>
              <a:t>0</a:t>
            </a:r>
            <a:endParaRPr lang="ru-RU" sz="2800" b="1" baseline="-25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xmlns="" id="{384DF285-F6B8-4444-90E8-ED20EDB8ACD9}"/>
              </a:ext>
            </a:extLst>
          </p:cNvPr>
          <p:cNvCxnSpPr>
            <a:stCxn id="84" idx="5"/>
          </p:cNvCxnSpPr>
          <p:nvPr/>
        </p:nvCxnSpPr>
        <p:spPr>
          <a:xfrm>
            <a:off x="6289675" y="3562350"/>
            <a:ext cx="1666875" cy="7302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642C7D6D-B689-468D-B768-184BBB91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284538"/>
            <a:ext cx="61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altLang="ru-RU" sz="2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 baseline="-250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B46994E-DAF6-4F4D-BBF3-92A57857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157788"/>
            <a:ext cx="1049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O(000)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98" name="Дуга 97">
            <a:extLst>
              <a:ext uri="{FF2B5EF4-FFF2-40B4-BE49-F238E27FC236}">
                <a16:creationId xmlns:a16="http://schemas.microsoft.com/office/drawing/2014/main" xmlns="" id="{FBED6D7A-8AF4-46F7-98FA-C36546C2DDC4}"/>
              </a:ext>
            </a:extLst>
          </p:cNvPr>
          <p:cNvSpPr/>
          <p:nvPr/>
        </p:nvSpPr>
        <p:spPr>
          <a:xfrm rot="6730941">
            <a:off x="5732462" y="3006726"/>
            <a:ext cx="1008063" cy="100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03F98F79-1A7E-4214-B576-8EDE0C9A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550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Symbol" panose="05050102010706020507" pitchFamily="18" charset="2"/>
              </a:rPr>
              <a:t>2q</a:t>
            </a:r>
            <a:endParaRPr lang="ru-RU" altLang="ru-RU" sz="280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29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6" grpId="0" animBg="1"/>
      <p:bldP spid="70" grpId="0"/>
      <p:bldP spid="71" grpId="0"/>
      <p:bldP spid="72" grpId="0"/>
      <p:bldP spid="74" grpId="0"/>
      <p:bldP spid="89" grpId="0" animBg="1"/>
      <p:bldP spid="29" grpId="0" animBg="1"/>
      <p:bldP spid="83" grpId="0" animBg="1"/>
      <p:bldP spid="84" grpId="0" animBg="1"/>
      <p:bldP spid="86" grpId="0"/>
      <p:bldP spid="87" grpId="0"/>
      <p:bldP spid="88" grpId="0"/>
      <p:bldP spid="92" grpId="0"/>
      <p:bldP spid="94" grpId="0"/>
      <p:bldP spid="96" grpId="0"/>
      <p:bldP spid="97" grpId="0" animBg="1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2CDA11-9CF1-4CA3-95D4-A6018F09FBA9}"/>
              </a:ext>
            </a:extLst>
          </p:cNvPr>
          <p:cNvSpPr txBox="1"/>
          <p:nvPr/>
        </p:nvSpPr>
        <p:spPr>
          <a:xfrm>
            <a:off x="0" y="470796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Монохроматическую волну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принято записывать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∙sin(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)=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=E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∙e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i(</a:t>
            </a:r>
            <a:r>
              <a:rPr lang="el-GR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l-GR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∙exp[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)]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xmlns="" id="{2D3E5BE2-B1D0-4102-9BAA-54F1B52EA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464110"/>
              </p:ext>
            </p:extLst>
          </p:nvPr>
        </p:nvGraphicFramePr>
        <p:xfrm>
          <a:off x="691782" y="3130251"/>
          <a:ext cx="3384376" cy="3407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Equation" r:id="rId3" imgW="1447560" imgH="1460160" progId="Equation.DSMT4">
                  <p:embed/>
                </p:oleObj>
              </mc:Choice>
              <mc:Fallback>
                <p:oleObj name="Equation" r:id="rId3" imgW="1447560" imgH="1460160" progId="Equation.DSMT4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xmlns="" id="{963F8837-734D-4AE6-8087-AC084D2CC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782" y="3130251"/>
                        <a:ext cx="3384376" cy="34078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8">
            <a:extLst>
              <a:ext uri="{FF2B5EF4-FFF2-40B4-BE49-F238E27FC236}">
                <a16:creationId xmlns:a16="http://schemas.microsoft.com/office/drawing/2014/main" xmlns="" id="{5D58F71C-AEA4-4291-9E25-6C6212CAB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198" y="4282379"/>
            <a:ext cx="3528392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 dirty="0" err="1">
                <a:solidFill>
                  <a:srgbClr val="FF0000"/>
                </a:solidFill>
              </a:rPr>
              <a:t>Формулы</a:t>
            </a:r>
            <a:r>
              <a:rPr lang="en-US" altLang="ru-RU" sz="4000" b="1" dirty="0">
                <a:solidFill>
                  <a:srgbClr val="FF0000"/>
                </a:solidFill>
              </a:rPr>
              <a:t> </a:t>
            </a:r>
            <a:r>
              <a:rPr lang="en-US" altLang="ru-RU" sz="4000" b="1" dirty="0" err="1">
                <a:solidFill>
                  <a:srgbClr val="FF0000"/>
                </a:solidFill>
              </a:rPr>
              <a:t>Эйлера</a:t>
            </a:r>
            <a:r>
              <a:rPr lang="en-US" altLang="ru-RU" sz="4000" dirty="0"/>
              <a:t> </a:t>
            </a:r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2360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Безымянный.jpg">
            <a:extLst>
              <a:ext uri="{FF2B5EF4-FFF2-40B4-BE49-F238E27FC236}">
                <a16:creationId xmlns:a16="http://schemas.microsoft.com/office/drawing/2014/main" xmlns="" id="{02033020-BFDA-4231-9956-5E5BCF8C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xmlns="" id="{C48CADD5-E243-44EC-9800-BDB880ED2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Блок-схема рентгеновской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3632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02F675-EC3C-4F03-A582-B03CA681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300"/>
            <a:ext cx="4955351" cy="620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02131-261E-4520-9E33-6DD676FC21A8}"/>
              </a:ext>
            </a:extLst>
          </p:cNvPr>
          <p:cNvSpPr txBox="1"/>
          <p:nvPr/>
        </p:nvSpPr>
        <p:spPr>
          <a:xfrm>
            <a:off x="5033727" y="923455"/>
            <a:ext cx="411027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Дифрактометр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D8 ADVANCE серии ECO. Благодаря своей модульной конструкции,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дифрактометр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D8 ADVANCE ECO позволяет решать все классические задачи современной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дифрактометрии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среди которых анализ структурного и фазового состава, определение размеров кристаллитов, анализ текстуры и микронапряжений, исследования материалов в различных условиях окружающей среды и т. д. Применение высокопроизводительного многоканального детектора SSD160 значительно сокращает время проведения анализа, а использование рентгеновской трубки мощностью 1 кВт позволяет использовать прибор без внешней системы водяного охлаждения.</a:t>
            </a:r>
          </a:p>
        </p:txBody>
      </p:sp>
    </p:spTree>
    <p:extLst>
      <p:ext uri="{BB962C8B-B14F-4D97-AF65-F5344CB8AC3E}">
        <p14:creationId xmlns:p14="http://schemas.microsoft.com/office/powerpoint/2010/main" val="257266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Картинки по запросу современный дифрактометр монокристальный">
            <a:hlinkClick r:id="rId2"/>
            <a:extLst>
              <a:ext uri="{FF2B5EF4-FFF2-40B4-BE49-F238E27FC236}">
                <a16:creationId xmlns:a16="http://schemas.microsoft.com/office/drawing/2014/main" xmlns="" id="{B7EB39FB-9C4F-4912-B380-2A0275AB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56" y="274638"/>
            <a:ext cx="51450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0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>
            <a:extLst>
              <a:ext uri="{FF2B5EF4-FFF2-40B4-BE49-F238E27FC236}">
                <a16:creationId xmlns:a16="http://schemas.microsoft.com/office/drawing/2014/main" xmlns="" id="{210B0E91-CD10-403E-B7EF-9CE00C5A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2044"/>
            <a:ext cx="9144000" cy="29854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 </a:t>
            </a:r>
            <a:r>
              <a:rPr lang="ru-RU" altLang="ru-RU" sz="4400" b="1" dirty="0"/>
              <a:t>непрерывный спектр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B050"/>
                </a:solidFill>
              </a:rPr>
              <a:t>(тормозное излучение)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линейчатый спектр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(</a:t>
            </a:r>
            <a:r>
              <a:rPr lang="ru-RU" altLang="ru-RU" sz="2800" b="1" dirty="0">
                <a:solidFill>
                  <a:srgbClr val="C00000"/>
                </a:solidFill>
              </a:rPr>
              <a:t>характеристическое излучение </a:t>
            </a:r>
            <a:r>
              <a:rPr lang="ru-RU" altLang="ru-RU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9DA7FB-45F3-46B7-99CE-D067FC601601}"/>
              </a:ext>
            </a:extLst>
          </p:cNvPr>
          <p:cNvSpPr/>
          <p:nvPr/>
        </p:nvSpPr>
        <p:spPr>
          <a:xfrm>
            <a:off x="1" y="597630"/>
            <a:ext cx="914399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Спектр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рентгеновского излучения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имеет две составляющие</a:t>
            </a:r>
          </a:p>
        </p:txBody>
      </p:sp>
    </p:spTree>
    <p:extLst>
      <p:ext uri="{BB962C8B-B14F-4D97-AF65-F5344CB8AC3E}">
        <p14:creationId xmlns:p14="http://schemas.microsoft.com/office/powerpoint/2010/main" val="35299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9D9483-4A33-48CF-9039-1A515E166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Непрерывный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спектр рентгеновского излучения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(белый, тормозной).</a:t>
            </a: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xmlns="" id="{CF381B95-7076-4917-A42D-639435D0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6871" name="Rectangle 9">
            <a:extLst>
              <a:ext uri="{FF2B5EF4-FFF2-40B4-BE49-F238E27FC236}">
                <a16:creationId xmlns:a16="http://schemas.microsoft.com/office/drawing/2014/main" xmlns="" id="{CC5584A3-551D-44F1-ACF5-E57FE9700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1DD8780-00DA-44A9-871C-39F83027C8E8}"/>
              </a:ext>
            </a:extLst>
          </p:cNvPr>
          <p:cNvSpPr/>
          <p:nvPr/>
        </p:nvSpPr>
        <p:spPr>
          <a:xfrm>
            <a:off x="0" y="5768173"/>
            <a:ext cx="914400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Непрерывный спектр образуется при торможении электронов в веществе среды – электроны движутся с отрицательным ускорением и по законам электродинамики излучают энергию в виде электромагнитных волн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F7F48-6547-40DA-9E08-E6989BA2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9" y="1713604"/>
            <a:ext cx="7978506" cy="39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Education\MSU 2018-2019\I - осенний семестр\белый спектр.tif">
            <a:extLst>
              <a:ext uri="{FF2B5EF4-FFF2-40B4-BE49-F238E27FC236}">
                <a16:creationId xmlns:a16="http://schemas.microsoft.com/office/drawing/2014/main" xmlns="" id="{966B9124-04F7-43D1-A54E-83B3821A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61" y="0"/>
            <a:ext cx="7514877" cy="40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1FA11A78-6B0A-4E3E-B0D4-E006BA641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721116"/>
              </p:ext>
            </p:extLst>
          </p:nvPr>
        </p:nvGraphicFramePr>
        <p:xfrm>
          <a:off x="6516688" y="4252452"/>
          <a:ext cx="26273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8" name="Equation" r:id="rId4" imgW="1256755" imgH="393529" progId="Equation.DSMT4">
                  <p:embed/>
                </p:oleObj>
              </mc:Choice>
              <mc:Fallback>
                <p:oleObj name="Equation" r:id="rId4" imgW="1256755" imgH="393529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CC356499-A766-4AA1-B653-DDCED477B2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252452"/>
                        <a:ext cx="2627313" cy="835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A8B1A8-1C1C-43DB-9216-68ED1A3A3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7477"/>
            <a:ext cx="5111751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Яркость белого спектра в максимуме зависит от </a:t>
            </a:r>
            <a:r>
              <a:rPr lang="ru-RU" altLang="ru-RU" sz="1800" dirty="0">
                <a:solidFill>
                  <a:srgbClr val="C00000"/>
                </a:solidFill>
              </a:rPr>
              <a:t>материала анода</a:t>
            </a:r>
            <a:r>
              <a:rPr lang="ru-RU" altLang="ru-RU" sz="1800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величины электронного тока</a:t>
            </a:r>
            <a:r>
              <a:rPr lang="ru-RU" altLang="ru-RU" sz="1800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B050"/>
                </a:solidFill>
              </a:rPr>
              <a:t>приложенного напряжения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и определяется приближенным соотношением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56A3B5-D9AA-46A8-8191-B9F4A4E7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0240"/>
            <a:ext cx="5083176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Минимальная длина волны белого спектра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«граница </a:t>
            </a:r>
            <a:r>
              <a:rPr lang="ru-RU" altLang="ru-RU" sz="1800" b="1" dirty="0" err="1"/>
              <a:t>Дуана</a:t>
            </a:r>
            <a:r>
              <a:rPr lang="ru-RU" altLang="ru-RU" sz="1800" b="1" dirty="0"/>
              <a:t> – Ханта» </a:t>
            </a: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xmlns="" id="{0C3BF9AD-2CA8-437B-9550-1756FF2B0138}"/>
              </a:ext>
            </a:extLst>
          </p:cNvPr>
          <p:cNvSpPr/>
          <p:nvPr/>
        </p:nvSpPr>
        <p:spPr>
          <a:xfrm>
            <a:off x="5383213" y="4509627"/>
            <a:ext cx="104298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Стрелка вправо 9">
            <a:extLst>
              <a:ext uri="{FF2B5EF4-FFF2-40B4-BE49-F238E27FC236}">
                <a16:creationId xmlns:a16="http://schemas.microsoft.com/office/drawing/2014/main" xmlns="" id="{56A27BE4-439D-4094-ADFF-1735311F2641}"/>
              </a:ext>
            </a:extLst>
          </p:cNvPr>
          <p:cNvSpPr/>
          <p:nvPr/>
        </p:nvSpPr>
        <p:spPr>
          <a:xfrm>
            <a:off x="5292726" y="5810732"/>
            <a:ext cx="1223962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5432463-5666-4708-9D50-377713D19120}"/>
              </a:ext>
            </a:extLst>
          </p:cNvPr>
          <p:cNvSpPr/>
          <p:nvPr/>
        </p:nvSpPr>
        <p:spPr>
          <a:xfrm>
            <a:off x="3526671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E3F615B-2CA0-4A16-84B8-8D52EF1D81E1}"/>
              </a:ext>
            </a:extLst>
          </p:cNvPr>
          <p:cNvSpPr/>
          <p:nvPr/>
        </p:nvSpPr>
        <p:spPr>
          <a:xfrm>
            <a:off x="2555875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6B2F8AE6-E4EC-43BE-85CF-4FBCF35E0708}"/>
              </a:ext>
            </a:extLst>
          </p:cNvPr>
          <p:cNvSpPr/>
          <p:nvPr/>
        </p:nvSpPr>
        <p:spPr>
          <a:xfrm>
            <a:off x="2945741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2EFB4DCE-3497-4041-8F32-042C4A62E513}"/>
              </a:ext>
            </a:extLst>
          </p:cNvPr>
          <p:cNvCxnSpPr/>
          <p:nvPr/>
        </p:nvCxnSpPr>
        <p:spPr>
          <a:xfrm>
            <a:off x="1548143" y="4399984"/>
            <a:ext cx="15285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CEC2DEA8-4D7F-4407-82DA-64EED7219ACF}"/>
              </a:ext>
            </a:extLst>
          </p:cNvPr>
          <p:cNvCxnSpPr>
            <a:cxnSpLocks/>
          </p:cNvCxnSpPr>
          <p:nvPr/>
        </p:nvCxnSpPr>
        <p:spPr>
          <a:xfrm flipH="1" flipV="1">
            <a:off x="2621339" y="3276114"/>
            <a:ext cx="455330" cy="11238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B1406D7B-78E6-4097-A30A-5D287600A0BF}"/>
              </a:ext>
            </a:extLst>
          </p:cNvPr>
          <p:cNvCxnSpPr>
            <a:cxnSpLocks/>
          </p:cNvCxnSpPr>
          <p:nvPr/>
        </p:nvCxnSpPr>
        <p:spPr>
          <a:xfrm flipH="1" flipV="1">
            <a:off x="3011205" y="3296804"/>
            <a:ext cx="65464" cy="11031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591AE96D-78D4-48BB-837A-24A28B8B4E6B}"/>
              </a:ext>
            </a:extLst>
          </p:cNvPr>
          <p:cNvCxnSpPr>
            <a:cxnSpLocks/>
          </p:cNvCxnSpPr>
          <p:nvPr/>
        </p:nvCxnSpPr>
        <p:spPr>
          <a:xfrm flipV="1">
            <a:off x="3076669" y="3296805"/>
            <a:ext cx="450002" cy="112154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6689" y="5641474"/>
            <a:ext cx="2627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723CF60F-05B7-4B4B-BD0E-4F419AAC2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233252"/>
              </p:ext>
            </p:extLst>
          </p:nvPr>
        </p:nvGraphicFramePr>
        <p:xfrm>
          <a:off x="6915945" y="5676507"/>
          <a:ext cx="18288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9" name="Equation" r:id="rId6" imgW="774364" imgH="241195" progId="Equation.DSMT4">
                  <p:embed/>
                </p:oleObj>
              </mc:Choice>
              <mc:Fallback>
                <p:oleObj name="Equation" r:id="rId6" imgW="774364" imgH="241195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7E7ECD76-8BE0-43BA-A345-EDC15EC5F3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945" y="5676507"/>
                        <a:ext cx="1828800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5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B69B48-6470-4BF4-918F-848D5C8D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54351"/>
            <a:ext cx="3371850" cy="4384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BCF83-A8D4-4E14-8923-93263E2770A0}"/>
              </a:ext>
            </a:extLst>
          </p:cNvPr>
          <p:cNvSpPr txBox="1"/>
          <p:nvPr/>
        </p:nvSpPr>
        <p:spPr>
          <a:xfrm>
            <a:off x="3476625" y="1484768"/>
            <a:ext cx="566737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Вильгельм Конрад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Рёнтген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(1845-1923)</a:t>
            </a:r>
          </a:p>
          <a:p>
            <a:pPr algn="ctr"/>
            <a:r>
              <a:rPr lang="ru-RU" sz="2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выдающийся немецкий физик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профессор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Вюрцбургского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университета.</a:t>
            </a:r>
          </a:p>
          <a:p>
            <a:pPr algn="ctr"/>
            <a:r>
              <a:rPr lang="ru-RU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1896 г. В.К. Рентген совершенно случайно обнаружил </a:t>
            </a:r>
            <a:endParaRPr lang="en-US" sz="2000" b="1" dirty="0">
              <a:solidFill>
                <a:srgbClr val="BC04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неизвестное ранее излучение </a:t>
            </a:r>
            <a:endParaRPr lang="en-US" sz="2000" b="1" dirty="0">
              <a:solidFill>
                <a:srgbClr val="BC04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очень слабым поглощением в веществе.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работа В.К. Рентгена была высоко оценена ученым сообществом, 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1901 г. он получил первую в истории науки Нобелевскую премию по физике за открытие «X-излучения»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1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639D8D-9873-400C-9561-61476784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Спектр характеристического</a:t>
            </a:r>
            <a:r>
              <a:rPr lang="en-US" altLang="ru-RU" b="1" dirty="0">
                <a:solidFill>
                  <a:srgbClr val="3333FF"/>
                </a:solidFill>
              </a:rPr>
              <a:t> </a:t>
            </a:r>
            <a:r>
              <a:rPr lang="ru-RU" altLang="ru-RU" b="1" dirty="0">
                <a:solidFill>
                  <a:srgbClr val="3333FF"/>
                </a:solidFill>
              </a:rPr>
              <a:t>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/>
              <a:t>(</a:t>
            </a:r>
            <a:r>
              <a:rPr lang="ru-RU" altLang="ru-RU" b="1" dirty="0"/>
              <a:t>узкие линии на фоне белого спектра)</a:t>
            </a:r>
          </a:p>
        </p:txBody>
      </p:sp>
      <p:sp>
        <p:nvSpPr>
          <p:cNvPr id="36869" name="TextBox 3">
            <a:extLst>
              <a:ext uri="{FF2B5EF4-FFF2-40B4-BE49-F238E27FC236}">
                <a16:creationId xmlns:a16="http://schemas.microsoft.com/office/drawing/2014/main" xmlns="" id="{5058EEB7-EA45-4038-93BF-8DE1A979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2213"/>
            <a:ext cx="9139238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Выбивание электрона с глубокой внутренней оболочки атома ускоренными в рентгеновской трубке электронами приводит к переходу электрона с более высоких по энергии оболочек атома</a:t>
            </a:r>
            <a:r>
              <a:rPr lang="en-US" altLang="ru-RU" sz="2400"/>
              <a:t> </a:t>
            </a:r>
            <a:r>
              <a:rPr lang="ru-RU" altLang="ru-RU" sz="2400"/>
              <a:t>на освободившееся место (система стремится к минимуму энергии). В результате рождается новый квант в рентгеновском диапазон </a:t>
            </a:r>
            <a:r>
              <a:rPr lang="en-US" altLang="ru-RU" sz="2400"/>
              <a:t>h</a:t>
            </a:r>
            <a:r>
              <a:rPr lang="en-US" altLang="ru-RU" sz="2400">
                <a:sym typeface="Symbol" panose="05050102010706020507" pitchFamily="18" charset="2"/>
              </a:rPr>
              <a:t>=E</a:t>
            </a:r>
            <a:r>
              <a:rPr lang="en-US" altLang="ru-RU" sz="2400" baseline="-25000">
                <a:sym typeface="Symbol" panose="05050102010706020507" pitchFamily="18" charset="2"/>
              </a:rPr>
              <a:t>2</a:t>
            </a:r>
            <a:r>
              <a:rPr lang="en-US" altLang="ru-RU" sz="2400">
                <a:sym typeface="Symbol" panose="05050102010706020507" pitchFamily="18" charset="2"/>
              </a:rPr>
              <a:t>-E</a:t>
            </a:r>
            <a:r>
              <a:rPr lang="en-US" altLang="ru-RU" sz="2400" baseline="-25000">
                <a:sym typeface="Symbol" panose="05050102010706020507" pitchFamily="18" charset="2"/>
              </a:rPr>
              <a:t>1</a:t>
            </a:r>
            <a:r>
              <a:rPr lang="ru-RU" altLang="ru-RU" sz="2400"/>
              <a:t> 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xmlns="" id="{DF87FAFC-0349-44B1-82BB-E112AA34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71875"/>
            <a:ext cx="40290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ACFA8280-477E-454E-8D1E-45937C48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571875"/>
            <a:ext cx="45212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8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0011-1a">
            <a:extLst>
              <a:ext uri="{FF2B5EF4-FFF2-40B4-BE49-F238E27FC236}">
                <a16:creationId xmlns:a16="http://schemas.microsoft.com/office/drawing/2014/main" xmlns="" id="{A15EB6DC-DC43-4957-A5C1-F351424A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96950"/>
            <a:ext cx="46243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>
            <a:extLst>
              <a:ext uri="{FF2B5EF4-FFF2-40B4-BE49-F238E27FC236}">
                <a16:creationId xmlns:a16="http://schemas.microsoft.com/office/drawing/2014/main" xmlns="" id="{AA4D6DB9-0EB1-46C3-81FA-36BA3439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006475"/>
            <a:ext cx="3889375" cy="201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Диаграмма энергетических уровней атома, иллюстрирующая возбуждение К; </a:t>
            </a:r>
            <a:r>
              <a:rPr lang="en-US" altLang="ru-RU" sz="1800" b="1">
                <a:solidFill>
                  <a:srgbClr val="3333FF"/>
                </a:solidFill>
              </a:rPr>
              <a:t>L</a:t>
            </a:r>
            <a:r>
              <a:rPr lang="ru-RU" altLang="ru-RU" sz="1800" b="1">
                <a:solidFill>
                  <a:srgbClr val="3333FF"/>
                </a:solidFill>
              </a:rPr>
              <a:t>, М- и </a:t>
            </a:r>
            <a:r>
              <a:rPr lang="en-US" altLang="ru-RU" sz="1800" b="1">
                <a:solidFill>
                  <a:srgbClr val="3333FF"/>
                </a:solidFill>
              </a:rPr>
              <a:t>N</a:t>
            </a:r>
            <a:r>
              <a:rPr lang="ru-RU" altLang="ru-RU" sz="1800" b="1">
                <a:solidFill>
                  <a:srgbClr val="3333FF"/>
                </a:solidFill>
              </a:rPr>
              <a:t>-оболочек и образование линий К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ru-RU" altLang="ru-RU" sz="1800" b="1">
                <a:solidFill>
                  <a:srgbClr val="3333FF"/>
                </a:solidFill>
              </a:rPr>
              <a:t>, К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r>
              <a:rPr lang="ru-RU" altLang="ru-RU" sz="1800" b="1">
                <a:solidFill>
                  <a:srgbClr val="3333FF"/>
                </a:solidFill>
              </a:rPr>
              <a:t> </a:t>
            </a:r>
            <a:r>
              <a:rPr lang="en-US" altLang="ru-RU" sz="1800" b="1">
                <a:solidFill>
                  <a:srgbClr val="3333FF"/>
                </a:solidFill>
              </a:rPr>
              <a:t>,L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,</a:t>
            </a:r>
            <a:r>
              <a:rPr lang="ru-RU" altLang="ru-RU" sz="1800" b="1">
                <a:solidFill>
                  <a:srgbClr val="3333FF"/>
                </a:solidFill>
              </a:rPr>
              <a:t> М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800" b="1">
                <a:solidFill>
                  <a:srgbClr val="3333FF"/>
                </a:solidFill>
              </a:rPr>
              <a:t>рентгеновского излучения (показано стрелками). </a:t>
            </a:r>
          </a:p>
        </p:txBody>
      </p:sp>
      <p:pic>
        <p:nvPicPr>
          <p:cNvPr id="9220" name="Picture 6" descr="Рисунок10">
            <a:extLst>
              <a:ext uri="{FF2B5EF4-FFF2-40B4-BE49-F238E27FC236}">
                <a16:creationId xmlns:a16="http://schemas.microsoft.com/office/drawing/2014/main" xmlns="" id="{C27E39BF-113C-4C75-AB79-A8262628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3238500"/>
            <a:ext cx="2809875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Рисунок11">
            <a:extLst>
              <a:ext uri="{FF2B5EF4-FFF2-40B4-BE49-F238E27FC236}">
                <a16:creationId xmlns:a16="http://schemas.microsoft.com/office/drawing/2014/main" xmlns="" id="{19FFDCC8-56AE-4CA7-A445-1DAF7373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4470400"/>
            <a:ext cx="230505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8">
            <a:extLst>
              <a:ext uri="{FF2B5EF4-FFF2-40B4-BE49-F238E27FC236}">
                <a16:creationId xmlns:a16="http://schemas.microsoft.com/office/drawing/2014/main" xmlns="" id="{445D071A-50F4-40E8-9026-068155F14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203950"/>
            <a:ext cx="220821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Закон Мозли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</a:rPr>
              <a:t>B </a:t>
            </a:r>
            <a:r>
              <a:rPr lang="ru-RU" altLang="ru-RU" sz="1800" b="1">
                <a:solidFill>
                  <a:srgbClr val="3333FF"/>
                </a:solidFill>
              </a:rPr>
              <a:t>и</a:t>
            </a:r>
            <a:r>
              <a:rPr lang="en-US" altLang="ru-RU" sz="1800" b="1">
                <a:solidFill>
                  <a:srgbClr val="3333FF"/>
                </a:solidFill>
              </a:rPr>
              <a:t> C - </a:t>
            </a:r>
            <a:r>
              <a:rPr lang="ru-RU" altLang="ru-RU" sz="1800" b="1">
                <a:solidFill>
                  <a:srgbClr val="3333FF"/>
                </a:solidFill>
              </a:rPr>
              <a:t>константы</a:t>
            </a:r>
          </a:p>
        </p:txBody>
      </p:sp>
      <p:sp>
        <p:nvSpPr>
          <p:cNvPr id="38919" name="TextBox 2">
            <a:extLst>
              <a:ext uri="{FF2B5EF4-FFF2-40B4-BE49-F238E27FC236}">
                <a16:creationId xmlns:a16="http://schemas.microsoft.com/office/drawing/2014/main" xmlns="" id="{47344BFE-6E19-44CF-92D3-A70092D70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-26988"/>
            <a:ext cx="9150350" cy="5842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Диаграмма энергетических уровней атома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83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531C1EB-F2FD-450D-8845-3B45565EF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3789363"/>
            <a:ext cx="2844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Характер изменений тормозного спектра с ростом ускоряющего напряжения</a:t>
            </a:r>
            <a:endParaRPr lang="ru-RU" altLang="ru-RU" sz="1800"/>
          </a:p>
        </p:txBody>
      </p:sp>
      <p:pic>
        <p:nvPicPr>
          <p:cNvPr id="198658" name="Picture 2">
            <a:extLst>
              <a:ext uri="{FF2B5EF4-FFF2-40B4-BE49-F238E27FC236}">
                <a16:creationId xmlns:a16="http://schemas.microsoft.com/office/drawing/2014/main" xmlns="" id="{9C87B13D-4379-483A-87F3-0276FBD2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630238"/>
            <a:ext cx="28305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3">
            <a:extLst>
              <a:ext uri="{FF2B5EF4-FFF2-40B4-BE49-F238E27FC236}">
                <a16:creationId xmlns:a16="http://schemas.microsoft.com/office/drawing/2014/main" xmlns="" id="{2DFF4826-9FF6-4388-9B1D-2AF26589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20713"/>
            <a:ext cx="26622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01AACC-0E42-4D3E-99D4-9C74D3F8A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3797300"/>
            <a:ext cx="26479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Вид спектра для нескольких значений электронного тока трубки</a:t>
            </a:r>
            <a:endParaRPr lang="ru-RU" altLang="ru-RU" sz="1800" dirty="0"/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xmlns="" id="{5149FB9D-DAD2-4F17-A8C8-DB39B008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630238"/>
            <a:ext cx="26574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57427C-C9C8-404C-831B-74DBF665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3797300"/>
            <a:ext cx="2646362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Характеристические спектры для трех различных материалов анода</a:t>
            </a: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8FDE3C3-B060-4E54-9014-08A5FE599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Основные характеристики рентгеновского спектра</a:t>
            </a:r>
            <a:endParaRPr lang="ru-RU" altLang="ru-RU" sz="240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05D31DA6-1319-4D9E-9D65-5DE4EFA8CA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5157788"/>
          <a:ext cx="31099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8" name="Equation" r:id="rId6" imgW="3110484" imgH="752856" progId="Equation.DSMT4">
                  <p:embed/>
                </p:oleObj>
              </mc:Choice>
              <mc:Fallback>
                <p:oleObj name="Equation" r:id="rId6" imgW="3110484" imgH="752856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xmlns="" id="{05D31DA6-1319-4D9E-9D65-5DE4EFA8CA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5157788"/>
                        <a:ext cx="31099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A2425AB1-A1FB-48AA-A7FB-A36ED06C4A3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49613" y="5157788"/>
          <a:ext cx="34067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9" name="Equation" r:id="rId8" imgW="1066337" imgH="253890" progId="Equation.DSMT4">
                  <p:embed/>
                </p:oleObj>
              </mc:Choice>
              <mc:Fallback>
                <p:oleObj name="Equation" r:id="rId8" imgW="1066337" imgH="25389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xmlns="" id="{A2425AB1-A1FB-48AA-A7FB-A36ED06C4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3" y="5157788"/>
                        <a:ext cx="3406775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82B9AC8E-C5CE-41F7-86F7-F3820E4CBEE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32240" y="5157788"/>
          <a:ext cx="238477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" name="Формула" r:id="rId10" imgW="647419" imgH="203112" progId="Equation.3">
                  <p:embed/>
                </p:oleObj>
              </mc:Choice>
              <mc:Fallback>
                <p:oleObj name="Формула" r:id="rId10" imgW="647419" imgH="203112" progId="Equation.3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xmlns="" id="{82B9AC8E-C5CE-41F7-86F7-F3820E4CBE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5157788"/>
                        <a:ext cx="2384773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xmlns="" id="{F7680F35-A497-49E4-869B-665B9F2E58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613" y="6022975"/>
          <a:ext cx="2643187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" name="Equation" r:id="rId12" imgW="3560064" imgH="1124712" progId="Equation.DSMT4">
                  <p:embed/>
                </p:oleObj>
              </mc:Choice>
              <mc:Fallback>
                <p:oleObj name="Equation" r:id="rId12" imgW="3560064" imgH="1124712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xmlns="" id="{F7680F35-A497-49E4-869B-665B9F2E58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6022975"/>
                        <a:ext cx="2643187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5B0C60-E9B4-4FE7-A63B-A9A5379EB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6080125"/>
            <a:ext cx="62166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Коротковолновая граница белого спектра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(граница Дуана-Ханта</a:t>
            </a:r>
            <a:r>
              <a:rPr lang="ru-RU" altLang="ru-RU" sz="1800" b="1">
                <a:solidFill>
                  <a:srgbClr val="3333FF"/>
                </a:solidFill>
              </a:rPr>
              <a:t>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2830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>
            <a:extLst>
              <a:ext uri="{FF2B5EF4-FFF2-40B4-BE49-F238E27FC236}">
                <a16:creationId xmlns:a16="http://schemas.microsoft.com/office/drawing/2014/main" xmlns="" id="{B699E56D-FBD7-4993-9C9D-BA7647820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819180"/>
              </p:ext>
            </p:extLst>
          </p:nvPr>
        </p:nvGraphicFramePr>
        <p:xfrm>
          <a:off x="5389381" y="1766910"/>
          <a:ext cx="360071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Equation" r:id="rId3" imgW="723586" imgH="863225" progId="Equation.DSMT4">
                  <p:embed/>
                </p:oleObj>
              </mc:Choice>
              <mc:Fallback>
                <p:oleObj name="Equation" r:id="rId3" imgW="723586" imgH="863225" progId="Equation.DSMT4">
                  <p:embed/>
                  <p:pic>
                    <p:nvPicPr>
                      <p:cNvPr id="10242" name="Object 4">
                        <a:extLst>
                          <a:ext uri="{FF2B5EF4-FFF2-40B4-BE49-F238E27FC236}">
                            <a16:creationId xmlns:a16="http://schemas.microsoft.com/office/drawing/2014/main" xmlns="" id="{B699E56D-FBD7-4993-9C9D-BA76478202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381" y="1766910"/>
                        <a:ext cx="3600710" cy="4295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8">
            <a:extLst>
              <a:ext uri="{FF2B5EF4-FFF2-40B4-BE49-F238E27FC236}">
                <a16:creationId xmlns:a16="http://schemas.microsoft.com/office/drawing/2014/main" xmlns="" id="{28D940B7-1881-4C66-AFA9-82CC59BFC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707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Ослабление интенсивности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рентгеновского 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 прохождении через вещество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B94939-E071-4ED6-9DC9-5697EA0B1842}"/>
              </a:ext>
            </a:extLst>
          </p:cNvPr>
          <p:cNvSpPr txBox="1"/>
          <p:nvPr/>
        </p:nvSpPr>
        <p:spPr>
          <a:xfrm>
            <a:off x="0" y="623987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Здесь    – коэффициент линейного ослабления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A4C22A93-949A-4AB2-BEFC-0B10951D0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015079"/>
              </p:ext>
            </p:extLst>
          </p:nvPr>
        </p:nvGraphicFramePr>
        <p:xfrm>
          <a:off x="1651035" y="6258587"/>
          <a:ext cx="349569" cy="52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1035" y="6258587"/>
                        <a:ext cx="349569" cy="52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66F6E1-5386-47A5-9E96-D9A261D60BA2}"/>
              </a:ext>
            </a:extLst>
          </p:cNvPr>
          <p:cNvSpPr txBox="1"/>
          <p:nvPr/>
        </p:nvSpPr>
        <p:spPr>
          <a:xfrm>
            <a:off x="3098641" y="3356045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C77D46-F557-4133-BBD0-29213DEAD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419" y="1766910"/>
            <a:ext cx="3800475" cy="4295775"/>
          </a:xfrm>
          <a:prstGeom prst="rect">
            <a:avLst/>
          </a:prstGeom>
        </p:spPr>
      </p:pic>
      <p:sp>
        <p:nvSpPr>
          <p:cNvPr id="10244" name="Line 6">
            <a:extLst>
              <a:ext uri="{FF2B5EF4-FFF2-40B4-BE49-F238E27FC236}">
                <a16:creationId xmlns:a16="http://schemas.microsoft.com/office/drawing/2014/main" xmlns="" id="{5DCD60A9-39CC-4499-B311-648F4C6F40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2691" y="2671515"/>
            <a:ext cx="725485" cy="7293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Line 7">
            <a:extLst>
              <a:ext uri="{FF2B5EF4-FFF2-40B4-BE49-F238E27FC236}">
                <a16:creationId xmlns:a16="http://schemas.microsoft.com/office/drawing/2014/main" xmlns="" id="{22A21FBA-0C7B-40CC-9518-45A74D400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2708" y="3400839"/>
            <a:ext cx="525468" cy="3553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2" grpId="0" animBg="1"/>
      <p:bldP spid="4" grpId="0"/>
      <p:bldP spid="10244" grpId="0" animBg="1"/>
      <p:bldP spid="102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62067B04-0DD6-43AA-B2EF-60098F6D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1570038"/>
            <a:ext cx="9144000" cy="16927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При взаимодействии с веществом амплитуда рентгеновской волны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уменьшается. Это уменьшение амплитуды обусловлено с одной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стороны рассеянием излучения </a:t>
            </a:r>
            <a:r>
              <a:rPr lang="el-GR" altLang="ru-RU" b="1" i="1" dirty="0">
                <a:solidFill>
                  <a:srgbClr val="3333FF"/>
                </a:solidFill>
                <a:latin typeface="+mn-lt"/>
              </a:rPr>
              <a:t>σ</a:t>
            </a: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а с другой – поглощением излучения в веществе</a:t>
            </a:r>
            <a:r>
              <a:rPr lang="en-US" altLang="ru-RU" sz="20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altLang="ru-RU" b="1" i="1" dirty="0">
                <a:solidFill>
                  <a:srgbClr val="3333FF"/>
                </a:solidFill>
                <a:latin typeface="+mn-lt"/>
              </a:rPr>
              <a:t>µ</a:t>
            </a:r>
            <a:endParaRPr lang="ru-RU" altLang="ru-RU" b="1" i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9CF5E789-4135-44FF-B366-9E2168AC3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Ослабление интенсивности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рентгеновского 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 прохождении через вещество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3A49DE7-762D-42E2-A0BB-ABFBF3890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320332"/>
              </p:ext>
            </p:extLst>
          </p:nvPr>
        </p:nvGraphicFramePr>
        <p:xfrm>
          <a:off x="0" y="3443288"/>
          <a:ext cx="33909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5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13A49DE7-762D-42E2-A0BB-ABFBF38907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43288"/>
                        <a:ext cx="3390900" cy="968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3F9EA9D-3615-4BA6-80B7-0E1066DF4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314023"/>
              </p:ext>
            </p:extLst>
          </p:nvPr>
        </p:nvGraphicFramePr>
        <p:xfrm>
          <a:off x="0" y="4554538"/>
          <a:ext cx="34194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6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xmlns="" id="{33F9EA9D-3615-4BA6-80B7-0E1066DF48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54538"/>
                        <a:ext cx="3419475" cy="1009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319C99D3-D5C1-4DB3-A35A-87E7AC038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790321"/>
              </p:ext>
            </p:extLst>
          </p:nvPr>
        </p:nvGraphicFramePr>
        <p:xfrm>
          <a:off x="0" y="5672138"/>
          <a:ext cx="34194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7" name="Equation" r:id="rId7" imgW="774364" imgH="228501" progId="Equation.DSMT4">
                  <p:embed/>
                </p:oleObj>
              </mc:Choice>
              <mc:Fallback>
                <p:oleObj name="Equation" r:id="rId7" imgW="774364" imgH="228501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319C99D3-D5C1-4DB3-A35A-87E7AC038E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72138"/>
                        <a:ext cx="341947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F395516D-A441-4586-8097-DC1978D7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3690938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Линейный коэффициент ослабления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601DF977-F26C-4AC6-8563-6156969D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43463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Массовый коэффициент ослабления</a:t>
            </a:r>
            <a:endParaRPr lang="ru-RU" altLang="ru-RU" sz="1800" b="1">
              <a:latin typeface="Symbol" panose="05050102010706020507" pitchFamily="18" charset="2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D069DA51-0F79-43C7-ABDB-A887871B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922963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Атомный коэффициент ослабления</a:t>
            </a:r>
            <a:endParaRPr lang="ru-RU" altLang="ru-RU" sz="1800" b="1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80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2685620C-9415-4719-9A69-C20BCB558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8263"/>
          <a:ext cx="3792538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0" name="Equation" r:id="rId3" imgW="761669" imgH="241195" progId="Equation.DSMT4">
                  <p:embed/>
                </p:oleObj>
              </mc:Choice>
              <mc:Fallback>
                <p:oleObj name="Equation" r:id="rId3" imgW="761669" imgH="241195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2685620C-9415-4719-9A69-C20BCB558F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263"/>
                        <a:ext cx="3792538" cy="1200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3">
            <a:extLst>
              <a:ext uri="{FF2B5EF4-FFF2-40B4-BE49-F238E27FC236}">
                <a16:creationId xmlns:a16="http://schemas.microsoft.com/office/drawing/2014/main" xmlns="" id="{E4822CED-1B6A-4ECE-BDFD-82F96044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-26988"/>
            <a:ext cx="4991100" cy="12922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800">
                <a:solidFill>
                  <a:srgbClr val="3333FF"/>
                </a:solidFill>
              </a:rPr>
              <a:t>- линейный коэффициент поглощения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характеризует относительное ослабление интенсивности  на единицу пути, </a:t>
            </a:r>
            <a:endParaRPr lang="en-US" altLang="ru-RU" sz="1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</a:rPr>
              <a:t>x-</a:t>
            </a:r>
            <a:r>
              <a:rPr lang="ru-RU" altLang="ru-RU" sz="1800">
                <a:solidFill>
                  <a:srgbClr val="3333FF"/>
                </a:solidFill>
              </a:rPr>
              <a:t>длина пути </a:t>
            </a:r>
            <a:endParaRPr lang="ru-RU" altLang="ru-RU" sz="1800">
              <a:solidFill>
                <a:srgbClr val="3333FF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8F4224E0-81E6-41C2-8EB3-1F3B3C48CB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76388"/>
          <a:ext cx="3802063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1" name="Equation" r:id="rId5" imgW="812447" imgH="241195" progId="Equation.DSMT4">
                  <p:embed/>
                </p:oleObj>
              </mc:Choice>
              <mc:Fallback>
                <p:oleObj name="Equation" r:id="rId5" imgW="812447" imgH="241195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8F4224E0-81E6-41C2-8EB3-1F3B3C48CB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6388"/>
                        <a:ext cx="3802063" cy="1128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2D82251D-CF1E-49F6-97CA-126870AA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1493838"/>
            <a:ext cx="4991100" cy="1293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en-US" sz="2400" i="1" baseline="-25000" dirty="0">
                <a:solidFill>
                  <a:srgbClr val="3333FF"/>
                </a:solidFill>
                <a:latin typeface="+mn-lt"/>
              </a:rPr>
              <a:t>m</a:t>
            </a:r>
            <a:r>
              <a:rPr lang="en-US" sz="2400" baseline="-25000" dirty="0">
                <a:solidFill>
                  <a:srgbClr val="3333FF"/>
                </a:solidFill>
                <a:latin typeface="+mn-lt"/>
              </a:rPr>
              <a:t> 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- массовый коэффициент поглощения</a:t>
            </a:r>
            <a:r>
              <a:rPr lang="en-US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характеризующий </a:t>
            </a:r>
            <a:r>
              <a:rPr lang="ru-RU" dirty="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относительное ослабление интенсивности приходящееся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на 1 грамм вещества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E3DDEE8-BDE8-4444-A4AE-BAF0E791B3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024188"/>
          <a:ext cx="3802063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2" name="Equation" r:id="rId7" imgW="812447" imgH="241195" progId="Equation.DSMT4">
                  <p:embed/>
                </p:oleObj>
              </mc:Choice>
              <mc:Fallback>
                <p:oleObj name="Equation" r:id="rId7" imgW="812447" imgH="241195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DE3DDEE8-BDE8-4444-A4AE-BAF0E791B3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24188"/>
                        <a:ext cx="3802063" cy="1128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102EF7E1-319A-402C-A7E4-E6CCCE42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941638"/>
            <a:ext cx="4991100" cy="1293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en-US" altLang="ru-RU" sz="2400" i="1" baseline="-25000">
                <a:solidFill>
                  <a:srgbClr val="3333FF"/>
                </a:solidFill>
              </a:rPr>
              <a:t>a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- атомный коэффициент поглощения или  коэффициент характеризующий </a:t>
            </a:r>
            <a:r>
              <a:rPr lang="ru-RU" altLang="ru-RU" sz="180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относительное ослабление при перерасчете на один атом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ru-RU" altLang="ru-RU" sz="18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C65DA875-2519-4187-A0EE-9E68BCDE1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1075" y="5454650"/>
          <a:ext cx="452755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3" name="Equation" r:id="rId9" imgW="4527612" imgH="1403525" progId="Equation.DSMT4">
                  <p:embed/>
                </p:oleObj>
              </mc:Choice>
              <mc:Fallback>
                <p:oleObj name="Equation" r:id="rId9" imgW="4527612" imgH="1403525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C65DA875-2519-4187-A0EE-9E68BCDE18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5454650"/>
                        <a:ext cx="452755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A4AC28-FD70-46A4-B9FE-AA545FCB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2280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Эти три коэффициента связаны между собой соотношением</a:t>
            </a:r>
          </a:p>
        </p:txBody>
      </p:sp>
    </p:spTree>
    <p:extLst>
      <p:ext uri="{BB962C8B-B14F-4D97-AF65-F5344CB8AC3E}">
        <p14:creationId xmlns:p14="http://schemas.microsoft.com/office/powerpoint/2010/main" val="18143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F25BB-C275-42C1-9672-FB4FCCF07319}"/>
              </a:ext>
            </a:extLst>
          </p:cNvPr>
          <p:cNvSpPr txBox="1"/>
          <p:nvPr/>
        </p:nvSpPr>
        <p:spPr>
          <a:xfrm>
            <a:off x="0" y="5160929"/>
            <a:ext cx="9144000" cy="169277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latin typeface="+mn-lt"/>
              </a:rPr>
              <a:t>Так как коэффициент рассеяния 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σ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мал по сравнению с величиной коэффициента поглощения 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µ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в дальнейшем будем учитывать в основном только коэффициент поглощение!!!</a:t>
            </a:r>
          </a:p>
        </p:txBody>
      </p:sp>
      <p:sp>
        <p:nvSpPr>
          <p:cNvPr id="53252" name="TextBox 2">
            <a:extLst>
              <a:ext uri="{FF2B5EF4-FFF2-40B4-BE49-F238E27FC236}">
                <a16:creationId xmlns:a16="http://schemas.microsoft.com/office/drawing/2014/main" xmlns="" id="{E57C80AB-2345-4B03-8073-F530EF2E8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Массовые коэффициенты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поглощения</a:t>
            </a:r>
            <a:r>
              <a:rPr lang="en-US" altLang="ru-RU" sz="2800" b="1" dirty="0">
                <a:solidFill>
                  <a:srgbClr val="3333FF"/>
                </a:solidFill>
              </a:rPr>
              <a:t> -</a:t>
            </a:r>
            <a:r>
              <a:rPr lang="ru-RU" altLang="ru-RU" sz="2800" b="1" dirty="0">
                <a:solidFill>
                  <a:srgbClr val="3333FF"/>
                </a:solidFill>
              </a:rPr>
              <a:t> µ</a:t>
            </a:r>
            <a:r>
              <a:rPr lang="en-US" altLang="ru-RU" sz="2800" b="1" baseline="-25000" dirty="0">
                <a:solidFill>
                  <a:srgbClr val="3333FF"/>
                </a:solidFill>
              </a:rPr>
              <a:t>m</a:t>
            </a:r>
            <a:r>
              <a:rPr lang="ru-RU" altLang="ru-RU" sz="2800" b="1" dirty="0">
                <a:solidFill>
                  <a:srgbClr val="3333FF"/>
                </a:solidFill>
              </a:rPr>
              <a:t> и рассеяния </a:t>
            </a:r>
            <a:r>
              <a:rPr lang="en-US" altLang="ru-RU" sz="2800" b="1" dirty="0">
                <a:solidFill>
                  <a:srgbClr val="3333FF"/>
                </a:solidFill>
              </a:rPr>
              <a:t>- </a:t>
            </a:r>
            <a:r>
              <a:rPr lang="el-GR" altLang="ru-RU" sz="2800" b="1" dirty="0">
                <a:solidFill>
                  <a:srgbClr val="3333FF"/>
                </a:solidFill>
              </a:rPr>
              <a:t>σ</a:t>
            </a:r>
            <a:r>
              <a:rPr lang="en-US" altLang="ru-RU" sz="2800" b="1" baseline="-25000" dirty="0">
                <a:solidFill>
                  <a:srgbClr val="3333FF"/>
                </a:solidFill>
              </a:rPr>
              <a:t>m</a:t>
            </a:r>
            <a:r>
              <a:rPr lang="ru-RU" altLang="ru-RU" sz="28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для двух длин волн и некоторых веществ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55365"/>
            <a:ext cx="91344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3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2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:a16="http://schemas.microsoft.com/office/drawing/2014/main" xmlns="" id="{2445D085-3B13-4146-A277-33CEC2B5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Коэффициент поглощения</a:t>
            </a:r>
          </a:p>
        </p:txBody>
      </p:sp>
      <p:graphicFrame>
        <p:nvGraphicFramePr>
          <p:cNvPr id="13315" name="Object 8">
            <a:extLst>
              <a:ext uri="{FF2B5EF4-FFF2-40B4-BE49-F238E27FC236}">
                <a16:creationId xmlns:a16="http://schemas.microsoft.com/office/drawing/2014/main" xmlns="" id="{F539356E-2E6C-4F87-A38C-534C3C0CFC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2450" y="2133600"/>
          <a:ext cx="350043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" name="Equation" r:id="rId4" imgW="838200" imgH="228600" progId="Equation.DSMT4">
                  <p:embed/>
                </p:oleObj>
              </mc:Choice>
              <mc:Fallback>
                <p:oleObj name="Equation" r:id="rId4" imgW="838200" imgH="228600" progId="Equation.DSMT4">
                  <p:embed/>
                  <p:pic>
                    <p:nvPicPr>
                      <p:cNvPr id="13315" name="Object 8">
                        <a:extLst>
                          <a:ext uri="{FF2B5EF4-FFF2-40B4-BE49-F238E27FC236}">
                            <a16:creationId xmlns:a16="http://schemas.microsoft.com/office/drawing/2014/main" xmlns="" id="{F539356E-2E6C-4F87-A38C-534C3C0CFC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2133600"/>
                        <a:ext cx="3500438" cy="935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9">
            <a:extLst>
              <a:ext uri="{FF2B5EF4-FFF2-40B4-BE49-F238E27FC236}">
                <a16:creationId xmlns:a16="http://schemas.microsoft.com/office/drawing/2014/main" xmlns="" id="{2C6BF2BB-2D3F-4272-B4F9-CE30A9E1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3448050"/>
            <a:ext cx="3511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Параметры –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c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и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en-US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зависят от длины волны </a:t>
            </a:r>
            <a:r>
              <a:rPr lang="el-GR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λ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ru-RU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Например для 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K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-полосы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n=4,0;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 для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L-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полос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n=4,3</a:t>
            </a:r>
            <a:endParaRPr lang="ru-RU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pic>
        <p:nvPicPr>
          <p:cNvPr id="13317" name="Picture 11" descr="absorption coefficient">
            <a:extLst>
              <a:ext uri="{FF2B5EF4-FFF2-40B4-BE49-F238E27FC236}">
                <a16:creationId xmlns:a16="http://schemas.microsoft.com/office/drawing/2014/main" xmlns="" id="{D0334AF9-800B-4583-BA63-7E4FFC42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4054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133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iltrs X-ray-1">
            <a:extLst>
              <a:ext uri="{FF2B5EF4-FFF2-40B4-BE49-F238E27FC236}">
                <a16:creationId xmlns:a16="http://schemas.microsoft.com/office/drawing/2014/main" xmlns="" id="{D004C876-DDC5-4379-B932-7CAEE8CB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8"/>
            <a:ext cx="341947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>
            <a:extLst>
              <a:ext uri="{FF2B5EF4-FFF2-40B4-BE49-F238E27FC236}">
                <a16:creationId xmlns:a16="http://schemas.microsoft.com/office/drawing/2014/main" xmlns="" id="{2C1A4FE5-DCEA-4E85-8337-E433ED29A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700213"/>
            <a:ext cx="5472113" cy="317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Подбирая длину волны края поглощения можно осекать ненужную часть спектра выделяя необходимые линии. Если последовательно  использовать материалы с близким краями поглощения (образуется щель) можно выделить необходимую длину воны рентгеновского спектра. Такие пары фильтров называются дифференциальными фильтрами. </a:t>
            </a:r>
            <a:endParaRPr lang="ru-RU" altLang="ru-RU" sz="2000"/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xmlns="" id="{B053A60C-F83F-4C24-A1C5-4CD9D25F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Рентгеновские селективные фильтры</a:t>
            </a:r>
          </a:p>
        </p:txBody>
      </p:sp>
    </p:spTree>
    <p:extLst>
      <p:ext uri="{BB962C8B-B14F-4D97-AF65-F5344CB8AC3E}">
        <p14:creationId xmlns:p14="http://schemas.microsoft.com/office/powerpoint/2010/main" val="247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>
            <a:extLst>
              <a:ext uri="{FF2B5EF4-FFF2-40B4-BE49-F238E27FC236}">
                <a16:creationId xmlns:a16="http://schemas.microsoft.com/office/drawing/2014/main" xmlns="" id="{006CC1D1-54C6-42BA-8BE5-44098ECB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Спектр электромагнитных колебаний</a:t>
            </a:r>
            <a:r>
              <a:rPr lang="ru-RU" altLang="ru-RU" b="1"/>
              <a:t> </a:t>
            </a:r>
            <a:endParaRPr lang="en-US" altLang="ru-RU">
              <a:sym typeface="Symbol" panose="05050102010706020507" pitchFamily="18" charset="2"/>
            </a:endParaRPr>
          </a:p>
        </p:txBody>
      </p:sp>
      <p:pic>
        <p:nvPicPr>
          <p:cNvPr id="59395" name="Picture 2" descr="Рис">
            <a:extLst>
              <a:ext uri="{FF2B5EF4-FFF2-40B4-BE49-F238E27FC236}">
                <a16:creationId xmlns:a16="http://schemas.microsoft.com/office/drawing/2014/main" xmlns="" id="{A2067350-D58C-4D7D-A0A5-5270C94D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383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7C85456-A4AC-4B84-93C0-B09A887C2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93556"/>
              </p:ext>
            </p:extLst>
          </p:nvPr>
        </p:nvGraphicFramePr>
        <p:xfrm>
          <a:off x="0" y="4572000"/>
          <a:ext cx="9144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856">
                <a:tc>
                  <a:txBody>
                    <a:bodyPr/>
                    <a:lstStyle/>
                    <a:p>
                      <a:pPr algn="ctr"/>
                      <a:r>
                        <a:rPr lang="en-US" altLang="ru-RU" b="1" dirty="0">
                          <a:sym typeface="Symbol" pitchFamily="18" charset="2"/>
                        </a:rPr>
                        <a:t></a:t>
                      </a: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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лучи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X-ray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УФ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-7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Видимый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свет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ИК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Радио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волны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3-4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км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ru-RU" b="1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1Å=10</a:t>
                      </a:r>
                      <a:r>
                        <a:rPr lang="ru-RU" altLang="ru-RU" b="1" i="0" baseline="30000" dirty="0">
                          <a:solidFill>
                            <a:srgbClr val="FF0000"/>
                          </a:solidFill>
                        </a:rPr>
                        <a:t>-10</a:t>
                      </a:r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10</a:t>
                      </a:r>
                      <a:r>
                        <a:rPr lang="ru-RU" altLang="ru-RU" b="0" i="0" baseline="30000" dirty="0">
                          <a:solidFill>
                            <a:srgbClr val="AD01BF"/>
                          </a:solidFill>
                        </a:rPr>
                        <a:t>-8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 </a:t>
                      </a:r>
                      <a:r>
                        <a:rPr lang="en-US" altLang="ru-RU" b="0" i="0" dirty="0">
                          <a:solidFill>
                            <a:srgbClr val="AD01BF"/>
                          </a:solidFill>
                        </a:rPr>
                        <a:t>cm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мкм </a:t>
                      </a:r>
                    </a:p>
                    <a:p>
                      <a:pPr algn="ctr"/>
                      <a:endParaRPr lang="ru-RU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1м=10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6 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 </a:t>
                      </a: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к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</a:t>
                      </a:r>
                      <a:endParaRPr lang="en-US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1" i="0" baseline="30000" dirty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 m </a:t>
                      </a: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1nm=10</a:t>
                      </a:r>
                      <a:r>
                        <a:rPr lang="en-US" altLang="ru-RU" b="1" i="0" baseline="30000" dirty="0">
                          <a:solidFill>
                            <a:srgbClr val="AD01BF"/>
                          </a:solidFill>
                        </a:rPr>
                        <a:t>-9</a:t>
                      </a:r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 m</a:t>
                      </a:r>
                      <a:endParaRPr lang="ru-RU" b="1" i="0" dirty="0">
                        <a:solidFill>
                          <a:srgbClr val="AD01B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824528-2A0D-426D-BE64-695B5631CAE9}"/>
              </a:ext>
            </a:extLst>
          </p:cNvPr>
          <p:cNvSpPr txBox="1"/>
          <p:nvPr/>
        </p:nvSpPr>
        <p:spPr>
          <a:xfrm>
            <a:off x="0" y="751431"/>
            <a:ext cx="914400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В.К. Рентген </a:t>
            </a:r>
            <a:r>
              <a:rPr lang="ru-RU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занимался изучением газового разряда и катодных лучей, которые возникают при приложении электрического напряжения к разреженному газу. Однажды уже поздно вечером, уходя из лаборатории, он заметил свечение люминесцентного экрана на столе. Оказалось, что трубка </a:t>
            </a:r>
            <a:r>
              <a:rPr lang="ru-RU" sz="2800" dirty="0" err="1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Крукса</a:t>
            </a:r>
            <a:r>
              <a:rPr lang="ru-RU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которой он экспериментировал, испускает </a:t>
            </a:r>
            <a:r>
              <a:rPr lang="en-US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подключении к ней высокого напряжения</a:t>
            </a:r>
            <a:r>
              <a:rPr lang="en-US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какие-то невидимые глазом лучи, которые позже он назвал X-лучами. Позже это излучение в литературе получило название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«рентгеновские лучи»</a:t>
            </a:r>
            <a:r>
              <a:rPr lang="ru-RU" sz="28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9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699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622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Спектр электромагнитных волн</a:t>
            </a:r>
          </a:p>
        </p:txBody>
      </p:sp>
    </p:spTree>
    <p:extLst>
      <p:ext uri="{BB962C8B-B14F-4D97-AF65-F5344CB8AC3E}">
        <p14:creationId xmlns:p14="http://schemas.microsoft.com/office/powerpoint/2010/main" val="1050117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xmlns="" id="{29B1FAF3-C2D9-48EC-A04E-D97626292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Длины волн K-серий элементов,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употребляемых в качестве анодов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 рентгеноструктурном анализе</a:t>
            </a:r>
          </a:p>
        </p:txBody>
      </p:sp>
      <p:graphicFrame>
        <p:nvGraphicFramePr>
          <p:cNvPr id="18527" name="Group 95">
            <a:extLst>
              <a:ext uri="{FF2B5EF4-FFF2-40B4-BE49-F238E27FC236}">
                <a16:creationId xmlns:a16="http://schemas.microsoft.com/office/drawing/2014/main" xmlns="" id="{16B5A1D0-D95F-46A2-A672-00AA9095F536}"/>
              </a:ext>
            </a:extLst>
          </p:cNvPr>
          <p:cNvGraphicFramePr>
            <a:graphicFrameLocks noGrp="1"/>
          </p:cNvGraphicFramePr>
          <p:nvPr/>
        </p:nvGraphicFramePr>
        <p:xfrm>
          <a:off x="0" y="1628775"/>
          <a:ext cx="9144000" cy="4824409"/>
        </p:xfrm>
        <a:graphic>
          <a:graphicData uri="http://schemas.openxmlformats.org/drawingml/2006/table">
            <a:tbl>
              <a:tblPr/>
              <a:tblGrid>
                <a:gridCol w="1748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3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64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69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30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450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350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Антикатоды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Длина волны, Å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Порог возбуждения Vk,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в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Элементы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Атомный номер, символ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Хром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Cr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2,290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2,085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2,085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5950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Железо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Fe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1,936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1,757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1,757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Кобальт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Co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1,789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1,621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1,621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Никель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Ni 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1,658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Медь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1,392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1,392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9000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Молибден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Mo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0,7093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0,6323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0,6323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Родий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Rh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0,6132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0,5456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0,5456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23400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Палладий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0,5854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0,5205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0,5205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Серебро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Ag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0,5594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0,4970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0,4970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25600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Вольфрам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74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W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0,2090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0,1844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0,1844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69500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6954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Линии K-серии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 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вольфрама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никогда не используются в качестве монохроматического излучения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>
            <a:extLst>
              <a:ext uri="{FF2B5EF4-FFF2-40B4-BE49-F238E27FC236}">
                <a16:creationId xmlns:a16="http://schemas.microsoft.com/office/drawing/2014/main" xmlns="" id="{CF0B2C2C-ACAB-4305-9A6C-CD3DA981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9158288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3333FF"/>
                </a:solidFill>
              </a:rPr>
              <a:t>Рассеяние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3333FF"/>
                </a:solidFill>
              </a:rPr>
              <a:t>на свободных электронах</a:t>
            </a:r>
            <a:r>
              <a:rPr lang="ru-RU" altLang="ru-RU" sz="6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378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B378EA-AF5B-4916-8274-B79ABC055B8F}"/>
              </a:ext>
            </a:extLst>
          </p:cNvPr>
          <p:cNvSpPr txBox="1"/>
          <p:nvPr/>
        </p:nvSpPr>
        <p:spPr>
          <a:xfrm>
            <a:off x="0" y="1626133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Рассмотрим поведение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плоской электромагнитной волны при взаимодействии со свободным электроном</a:t>
            </a:r>
          </a:p>
        </p:txBody>
      </p:sp>
    </p:spTree>
    <p:extLst>
      <p:ext uri="{BB962C8B-B14F-4D97-AF65-F5344CB8AC3E}">
        <p14:creationId xmlns:p14="http://schemas.microsoft.com/office/powerpoint/2010/main" val="1954842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32276EE6-5752-4A47-A3F8-1D49C4A4A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Плоская волна  </a:t>
            </a:r>
            <a:r>
              <a:rPr lang="en-US" altLang="ru-RU" sz="2400" b="1" dirty="0"/>
              <a:t>E</a:t>
            </a:r>
            <a:r>
              <a:rPr lang="ru-RU" altLang="ru-RU" sz="2400" dirty="0"/>
              <a:t> </a:t>
            </a:r>
            <a:r>
              <a:rPr lang="en-US" altLang="ru-RU" sz="2400" dirty="0"/>
              <a:t>=</a:t>
            </a:r>
            <a:r>
              <a:rPr lang="en-US" altLang="ru-RU" sz="2400" b="1" dirty="0"/>
              <a:t>E</a:t>
            </a:r>
            <a:r>
              <a:rPr lang="en-US" altLang="ru-RU" sz="2400" baseline="-25000" dirty="0"/>
              <a:t>0</a:t>
            </a:r>
            <a:r>
              <a:rPr lang="ru-RU" altLang="ru-RU" sz="2400" dirty="0"/>
              <a:t>∙</a:t>
            </a:r>
            <a:r>
              <a:rPr lang="en-US" altLang="ru-RU" sz="2400" dirty="0"/>
              <a:t>exp(</a:t>
            </a:r>
            <a:r>
              <a:rPr lang="en-US" altLang="ru-RU" sz="2400" dirty="0" err="1"/>
              <a:t>i</a:t>
            </a:r>
            <a:r>
              <a:rPr lang="el-GR" altLang="ru-RU" sz="2400" dirty="0"/>
              <a:t>ω</a:t>
            </a:r>
            <a:r>
              <a:rPr lang="en-US" altLang="ru-RU" sz="2400" dirty="0"/>
              <a:t>t)</a:t>
            </a:r>
            <a:r>
              <a:rPr lang="ru-RU" altLang="ru-RU" sz="2400" dirty="0"/>
              <a:t> падает на свободный электрон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dirty="0"/>
              <a:t>(волна поляризована – вектор электрического поля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dirty="0"/>
              <a:t>волны </a:t>
            </a:r>
            <a:r>
              <a:rPr lang="en-US" altLang="ru-RU" sz="2400" b="1" dirty="0"/>
              <a:t>E</a:t>
            </a:r>
            <a:r>
              <a:rPr lang="en-US" altLang="ru-RU" sz="2400" dirty="0"/>
              <a:t> </a:t>
            </a:r>
            <a:r>
              <a:rPr lang="ru-RU" altLang="ru-RU" sz="2400" dirty="0"/>
              <a:t>лежит в плоскости рисунка)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CEF2A9-A841-45D8-B068-FBC3EE60A143}"/>
              </a:ext>
            </a:extLst>
          </p:cNvPr>
          <p:cNvSpPr txBox="1"/>
          <p:nvPr/>
        </p:nvSpPr>
        <p:spPr>
          <a:xfrm>
            <a:off x="3514725" y="1642632"/>
            <a:ext cx="562927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 действием электрического поля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электрон начинает двигаться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(в соответствии с законами классической механики) вверх-вниз в плоскости рисунка. Уравнение движения имеет вид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11073"/>
              </p:ext>
            </p:extLst>
          </p:nvPr>
        </p:nvGraphicFramePr>
        <p:xfrm>
          <a:off x="5638800" y="3322436"/>
          <a:ext cx="1747043" cy="89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2" name="Equation" r:id="rId3" imgW="2236680" imgH="1150920" progId="Equation.DSMT4">
                  <p:embed/>
                </p:oleObj>
              </mc:Choice>
              <mc:Fallback>
                <p:oleObj name="Equation" r:id="rId3" imgW="2236680" imgH="1150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322436"/>
                        <a:ext cx="1747043" cy="89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675929-08DE-46F3-81A3-5A4B8CE2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7186"/>
            <a:ext cx="9143999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Согласно электромагнитной теории Максвелла заряженная частица движущаяся с ускорением сама становится источником электромагнитного излучения</a:t>
            </a:r>
            <a:r>
              <a:rPr lang="en-US" altLang="ru-RU" sz="2000" dirty="0"/>
              <a:t> </a:t>
            </a:r>
            <a:r>
              <a:rPr lang="ru-RU" altLang="ru-RU" sz="2000" dirty="0"/>
              <a:t>(Ларморовское излучение). Интенсивность этой сферической волны определяется формулой </a:t>
            </a:r>
            <a:r>
              <a:rPr lang="ru-RU" altLang="ru-RU" sz="2000" dirty="0" err="1"/>
              <a:t>Лармора</a:t>
            </a:r>
            <a:r>
              <a:rPr lang="ru-RU" altLang="ru-RU" sz="2000" dirty="0"/>
              <a:t>.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004770"/>
              </p:ext>
            </p:extLst>
          </p:nvPr>
        </p:nvGraphicFramePr>
        <p:xfrm>
          <a:off x="2792413" y="5697538"/>
          <a:ext cx="303688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3" name="Equation" r:id="rId5" imgW="1638000" imgH="507960" progId="Equation.DSMT4">
                  <p:embed/>
                </p:oleObj>
              </mc:Choice>
              <mc:Fallback>
                <p:oleObj name="Equation" r:id="rId5" imgW="16380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2413" y="5697538"/>
                        <a:ext cx="3036887" cy="941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2631"/>
            <a:ext cx="3248118" cy="255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8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584C13-71B2-4DD0-8F23-CEFABF68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28975"/>
            <a:ext cx="91440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/>
              <a:t>I – </a:t>
            </a:r>
            <a:r>
              <a:rPr lang="ru-RU" altLang="ru-RU" sz="2000" dirty="0"/>
              <a:t>интенсивность</a:t>
            </a:r>
            <a:r>
              <a:rPr lang="ru-RU" altLang="ru-RU" sz="2000" i="1" dirty="0"/>
              <a:t> </a:t>
            </a:r>
            <a:r>
              <a:rPr lang="ru-RU" altLang="ru-RU" sz="2000" dirty="0"/>
              <a:t>излучения испускаемого движущимся </a:t>
            </a:r>
            <a:r>
              <a:rPr lang="ru-RU" altLang="ru-RU" sz="2000" dirty="0" err="1"/>
              <a:t>элетроном</a:t>
            </a:r>
            <a:r>
              <a:rPr lang="ru-RU" altLang="ru-RU" sz="2000" dirty="0"/>
              <a:t>;</a:t>
            </a:r>
            <a:r>
              <a:rPr lang="ru-RU" altLang="ru-RU" sz="2000" i="1" dirty="0"/>
              <a:t> I</a:t>
            </a:r>
            <a:r>
              <a:rPr lang="ru-RU" altLang="ru-RU" sz="2000" baseline="-25000" dirty="0"/>
              <a:t>0</a:t>
            </a:r>
            <a:r>
              <a:rPr lang="ru-RU" altLang="ru-RU" sz="2000" i="1" dirty="0"/>
              <a:t> </a:t>
            </a:r>
            <a:r>
              <a:rPr lang="ru-RU" altLang="ru-RU" sz="2000" dirty="0"/>
              <a:t>- интенсивность первичного пучка; </a:t>
            </a:r>
            <a:r>
              <a:rPr lang="ru-RU" altLang="ru-RU" sz="2000" i="1" dirty="0"/>
              <a:t>R</a:t>
            </a:r>
            <a:r>
              <a:rPr lang="ru-RU" altLang="ru-RU" sz="2000" b="1" i="1" dirty="0"/>
              <a:t> </a:t>
            </a:r>
            <a:r>
              <a:rPr lang="ru-RU" altLang="ru-RU" sz="2000" dirty="0"/>
              <a:t>- расстояние до точки наблюдения </a:t>
            </a:r>
            <a:r>
              <a:rPr lang="en-US" altLang="ru-RU" sz="2000" dirty="0"/>
              <a:t>M</a:t>
            </a:r>
            <a:r>
              <a:rPr lang="ru-RU" altLang="ru-RU" sz="2000" dirty="0"/>
              <a:t>;</a:t>
            </a:r>
            <a:r>
              <a:rPr lang="en-US" altLang="ru-RU" sz="2000" dirty="0"/>
              <a:t> </a:t>
            </a:r>
            <a:endParaRPr lang="ru-RU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000" dirty="0"/>
              <a:t>φ</a:t>
            </a:r>
            <a:r>
              <a:rPr lang="en-US" altLang="ru-RU" sz="2000" dirty="0"/>
              <a:t> – </a:t>
            </a:r>
            <a:r>
              <a:rPr lang="ru-RU" altLang="ru-RU" sz="2000" dirty="0"/>
              <a:t>угол определяющий направление на точку </a:t>
            </a:r>
            <a:r>
              <a:rPr lang="en-US" altLang="ru-RU" sz="2000" dirty="0"/>
              <a:t>M</a:t>
            </a:r>
            <a:endParaRPr lang="ru-RU" altLang="ru-RU" sz="2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91D1D5-EF85-4B51-8A77-B5FDE91E02F8}"/>
              </a:ext>
            </a:extLst>
          </p:cNvPr>
          <p:cNvSpPr/>
          <p:nvPr/>
        </p:nvSpPr>
        <p:spPr>
          <a:xfrm>
            <a:off x="-2" y="5361224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altLang="ru-RU" dirty="0">
                <a:latin typeface="Arial" charset="0"/>
              </a:rPr>
              <a:t>               </a:t>
            </a:r>
          </a:p>
          <a:p>
            <a:pPr lvl="0" algn="ctr" defTabSz="914400">
              <a:defRPr/>
            </a:pPr>
            <a:r>
              <a:rPr lang="ru-RU" altLang="ru-RU" dirty="0">
                <a:latin typeface="Arial" charset="0"/>
              </a:rPr>
              <a:t>   -     - </a:t>
            </a:r>
            <a:r>
              <a:rPr lang="ru-RU" altLang="ru-RU" sz="2000" dirty="0">
                <a:latin typeface="Arial" charset="0"/>
              </a:rPr>
              <a:t>сечение рассеяния электрона</a:t>
            </a:r>
          </a:p>
          <a:p>
            <a:pPr lvl="0" defTabSz="914400">
              <a:defRPr/>
            </a:pPr>
            <a:r>
              <a:rPr lang="ru-RU" altLang="ru-RU" dirty="0">
                <a:latin typeface="Arial" charset="0"/>
              </a:rPr>
              <a:t> 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326987"/>
              </p:ext>
            </p:extLst>
          </p:nvPr>
        </p:nvGraphicFramePr>
        <p:xfrm>
          <a:off x="2015678" y="5382473"/>
          <a:ext cx="980353" cy="9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" name="Equation" r:id="rId3" imgW="1008000" imgH="981000" progId="Equation.DSMT4">
                  <p:embed/>
                </p:oleObj>
              </mc:Choice>
              <mc:Fallback>
                <p:oleObj name="Equation" r:id="rId3" imgW="1008000" imgH="9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678" y="5382473"/>
                        <a:ext cx="980353" cy="954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CB9DAC-BA3B-44A0-8DBF-0EA3791F3E3C}"/>
              </a:ext>
            </a:extLst>
          </p:cNvPr>
          <p:cNvSpPr txBox="1"/>
          <p:nvPr/>
        </p:nvSpPr>
        <p:spPr>
          <a:xfrm>
            <a:off x="-3" y="4321513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-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классически радиус электрона;</a:t>
            </a:r>
            <a:endParaRPr lang="ru-RU" sz="2000" dirty="0"/>
          </a:p>
          <a:p>
            <a:r>
              <a:rPr lang="ru-RU" dirty="0"/>
              <a:t>                                                                           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072590"/>
              </p:ext>
            </p:extLst>
          </p:nvPr>
        </p:nvGraphicFramePr>
        <p:xfrm>
          <a:off x="2097575" y="4329411"/>
          <a:ext cx="716615" cy="94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" name="Equation" r:id="rId5" imgW="654120" imgH="863640" progId="Equation.DSMT4">
                  <p:embed/>
                </p:oleObj>
              </mc:Choice>
              <mc:Fallback>
                <p:oleObj name="Equation" r:id="rId5" imgW="654120" imgH="863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7575" y="4329411"/>
                        <a:ext cx="716615" cy="946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81E9F757-26AF-474C-9875-97FDBFCA9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81531"/>
              </p:ext>
            </p:extLst>
          </p:nvPr>
        </p:nvGraphicFramePr>
        <p:xfrm>
          <a:off x="1959321" y="1974128"/>
          <a:ext cx="5062310" cy="115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3" name="Equation" r:id="rId7" imgW="2108160" imgH="482400" progId="Equation.DSMT4">
                  <p:embed/>
                </p:oleObj>
              </mc:Choice>
              <mc:Fallback>
                <p:oleObj name="Equation" r:id="rId7" imgW="2108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9321" y="1974128"/>
                        <a:ext cx="5062310" cy="11588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" y="306071"/>
            <a:ext cx="914399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Подставим величину ускорения из уравнения движения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формулу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Лармора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тогда интенсивность Ларморовского излучения в точке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будет иметь вид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32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Fig%201">
            <a:extLst>
              <a:ext uri="{FF2B5EF4-FFF2-40B4-BE49-F238E27FC236}">
                <a16:creationId xmlns:a16="http://schemas.microsoft.com/office/drawing/2014/main" xmlns="" id="{2DE3E325-8471-4D91-AEFF-BE167AF6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55116"/>
            <a:ext cx="291623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EE43BC85-4379-4761-8BC1-19B5E2DCE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26" y="1638741"/>
            <a:ext cx="60848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</a:rPr>
              <a:t>1.</a:t>
            </a:r>
            <a:r>
              <a:rPr lang="ru-RU" dirty="0">
                <a:latin typeface="Arial" charset="0"/>
              </a:rPr>
              <a:t> Вектор электрического поля лежит </a:t>
            </a:r>
          </a:p>
          <a:p>
            <a:pPr eaLnBrk="1" hangingPunct="1">
              <a:defRPr/>
            </a:pPr>
            <a:r>
              <a:rPr lang="ru-RU" dirty="0">
                <a:latin typeface="Arial" charset="0"/>
              </a:rPr>
              <a:t>      </a:t>
            </a:r>
            <a:r>
              <a:rPr lang="en-US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в плоскости рисунка – </a:t>
            </a:r>
            <a:r>
              <a:rPr lang="el-GR" dirty="0">
                <a:latin typeface="Arial" charset="0"/>
              </a:rPr>
              <a:t>φ</a:t>
            </a:r>
            <a:r>
              <a:rPr lang="ru-RU" dirty="0">
                <a:latin typeface="Arial" charset="0"/>
              </a:rPr>
              <a:t>=</a:t>
            </a:r>
            <a:r>
              <a:rPr lang="el-GR" i="1" dirty="0">
                <a:latin typeface="Arial" charset="0"/>
              </a:rPr>
              <a:t>π</a:t>
            </a:r>
            <a:r>
              <a:rPr lang="en-US" dirty="0">
                <a:latin typeface="Arial" charset="0"/>
              </a:rPr>
              <a:t>/2-2</a:t>
            </a:r>
            <a:r>
              <a:rPr lang="el-GR" dirty="0">
                <a:latin typeface="Arial" charset="0"/>
              </a:rPr>
              <a:t>θ</a:t>
            </a:r>
            <a:r>
              <a:rPr lang="ru-RU" dirty="0">
                <a:latin typeface="Arial" charset="0"/>
              </a:rPr>
              <a:t> (</a:t>
            </a:r>
            <a:r>
              <a:rPr lang="en-US" dirty="0">
                <a:solidFill>
                  <a:srgbClr val="3333FF"/>
                </a:solidFill>
              </a:rPr>
              <a:t>p-</a:t>
            </a:r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оляризация</a:t>
            </a:r>
            <a:r>
              <a:rPr lang="ru-RU" dirty="0">
                <a:latin typeface="Arial" charset="0"/>
              </a:rPr>
              <a:t>)</a:t>
            </a:r>
            <a:r>
              <a:rPr lang="en-US" dirty="0">
                <a:latin typeface="Arial" charset="0"/>
              </a:rPr>
              <a:t> 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698DC0B7-7BE5-4061-8763-1017CDE3A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482981"/>
              </p:ext>
            </p:extLst>
          </p:nvPr>
        </p:nvGraphicFramePr>
        <p:xfrm>
          <a:off x="3059113" y="2375120"/>
          <a:ext cx="36671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" name="Equation" r:id="rId4" imgW="2235200" imgH="508000" progId="Equation.DSMT4">
                  <p:embed/>
                </p:oleObj>
              </mc:Choice>
              <mc:Fallback>
                <p:oleObj name="Equation" r:id="rId4" imgW="2235200" imgH="50800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698DC0B7-7BE5-4061-8763-1017CDE3A8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375120"/>
                        <a:ext cx="3667125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256BBCB4-4889-4542-B240-F99044A6C8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21678"/>
              </p:ext>
            </p:extLst>
          </p:nvPr>
        </p:nvGraphicFramePr>
        <p:xfrm>
          <a:off x="4164013" y="3979863"/>
          <a:ext cx="3479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5" name="Equation" r:id="rId6" imgW="1879560" imgH="507960" progId="Equation.DSMT4">
                  <p:embed/>
                </p:oleObj>
              </mc:Choice>
              <mc:Fallback>
                <p:oleObj name="Equation" r:id="rId6" imgW="1879560" imgH="50796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xmlns="" id="{256BBCB4-4889-4542-B240-F99044A6C8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979863"/>
                        <a:ext cx="3479800" cy="939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5DE1A19C-6531-4C7A-95EF-D0A72DBBF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769944"/>
              </p:ext>
            </p:extLst>
          </p:nvPr>
        </p:nvGraphicFramePr>
        <p:xfrm>
          <a:off x="6724650" y="2375120"/>
          <a:ext cx="22383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6" name="Equation" r:id="rId8" imgW="1346200" imgH="508000" progId="Equation.DSMT4">
                  <p:embed/>
                </p:oleObj>
              </mc:Choice>
              <mc:Fallback>
                <p:oleObj name="Equation" r:id="rId8" imgW="1346200" imgH="50800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xmlns="" id="{5DE1A19C-6531-4C7A-95EF-D0A72DBBF2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650" y="2375120"/>
                        <a:ext cx="2238375" cy="793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0883F522-CDE8-4A66-ACBA-5B7DD3EED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587183"/>
              </p:ext>
            </p:extLst>
          </p:nvPr>
        </p:nvGraphicFramePr>
        <p:xfrm>
          <a:off x="211138" y="4999038"/>
          <a:ext cx="4400550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7" name="Equation" r:id="rId10" imgW="2679480" imgH="507960" progId="Equation.DSMT4">
                  <p:embed/>
                </p:oleObj>
              </mc:Choice>
              <mc:Fallback>
                <p:oleObj name="Equation" r:id="rId10" imgW="2679480" imgH="50796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xmlns="" id="{0883F522-CDE8-4A66-ACBA-5B7DD3EEDE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8" y="4999038"/>
                        <a:ext cx="4400550" cy="833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1">
            <a:extLst>
              <a:ext uri="{FF2B5EF4-FFF2-40B4-BE49-F238E27FC236}">
                <a16:creationId xmlns:a16="http://schemas.microsoft.com/office/drawing/2014/main" xmlns="" id="{93BE0AB6-07E1-4AB3-A265-14740ADC0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937319"/>
              </p:ext>
            </p:extLst>
          </p:nvPr>
        </p:nvGraphicFramePr>
        <p:xfrm>
          <a:off x="5246688" y="5005388"/>
          <a:ext cx="354171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8" name="Equation" r:id="rId12" imgW="2171520" imgH="507960" progId="Equation.DSMT4">
                  <p:embed/>
                </p:oleObj>
              </mc:Choice>
              <mc:Fallback>
                <p:oleObj name="Equation" r:id="rId12" imgW="2171520" imgH="507960" progId="Equation.DSMT4">
                  <p:embed/>
                  <p:pic>
                    <p:nvPicPr>
                      <p:cNvPr id="14" name="Object 21">
                        <a:extLst>
                          <a:ext uri="{FF2B5EF4-FFF2-40B4-BE49-F238E27FC236}">
                            <a16:creationId xmlns:a16="http://schemas.microsoft.com/office/drawing/2014/main" xmlns="" id="{93BE0AB6-07E1-4AB3-A265-14740ADC0A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688" y="5005388"/>
                        <a:ext cx="3541712" cy="827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4">
            <a:extLst>
              <a:ext uri="{FF2B5EF4-FFF2-40B4-BE49-F238E27FC236}">
                <a16:creationId xmlns:a16="http://schemas.microsoft.com/office/drawing/2014/main" xmlns="" id="{D444AF55-FA1B-429C-AD31-2F2B961B0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5663"/>
            <a:ext cx="9144000" cy="785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xmlns="" id="{6707B3F8-5A07-4B99-A063-413968B5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080125"/>
            <a:ext cx="9113838" cy="369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     </a:t>
            </a:r>
            <a:r>
              <a:rPr lang="ru-RU" altLang="ru-RU" sz="1800" dirty="0"/>
              <a:t>Множитель                          получил название </a:t>
            </a:r>
            <a:r>
              <a:rPr lang="ru-RU" altLang="ru-RU" sz="1800" b="1" dirty="0">
                <a:solidFill>
                  <a:srgbClr val="0000FF"/>
                </a:solidFill>
              </a:rPr>
              <a:t>поляризационного множителя</a:t>
            </a:r>
            <a:r>
              <a:rPr lang="ru-RU" altLang="ru-RU" sz="1800" dirty="0"/>
              <a:t> </a:t>
            </a:r>
          </a:p>
        </p:txBody>
      </p:sp>
      <p:pic>
        <p:nvPicPr>
          <p:cNvPr id="17" name="Picture 26" descr="Рисунок12">
            <a:extLst>
              <a:ext uri="{FF2B5EF4-FFF2-40B4-BE49-F238E27FC236}">
                <a16:creationId xmlns:a16="http://schemas.microsoft.com/office/drawing/2014/main" xmlns="" id="{19126C0D-A3C1-4042-B014-2E68B2FD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5979430"/>
            <a:ext cx="1298575" cy="742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60CD37-1988-4973-8469-2C33FA714BBC}"/>
              </a:ext>
            </a:extLst>
          </p:cNvPr>
          <p:cNvSpPr txBox="1"/>
          <p:nvPr/>
        </p:nvSpPr>
        <p:spPr>
          <a:xfrm>
            <a:off x="0" y="-8091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charset="0"/>
              </a:rPr>
              <a:t>Если падающая волна не поляризована следует рассмотреть два случая </a:t>
            </a:r>
          </a:p>
          <a:p>
            <a:pPr algn="ctr"/>
            <a:r>
              <a:rPr lang="ru-RU" sz="3200" dirty="0">
                <a:latin typeface="Arial" charset="0"/>
              </a:rPr>
              <a:t>и получить суммарную интенсивность: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057526" y="3246547"/>
            <a:ext cx="6083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Arial" charset="0"/>
              </a:rPr>
              <a:t>2. Вектор электрического поля перпендикулярен</a:t>
            </a: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ru-RU" dirty="0">
                <a:latin typeface="Arial" charset="0"/>
              </a:rPr>
              <a:t>  </a:t>
            </a:r>
            <a:r>
              <a:rPr lang="en-US" dirty="0">
                <a:latin typeface="Arial" charset="0"/>
              </a:rPr>
              <a:t>    </a:t>
            </a:r>
            <a:r>
              <a:rPr lang="ru-RU" dirty="0">
                <a:latin typeface="Arial" charset="0"/>
              </a:rPr>
              <a:t>плоскости рисунка - </a:t>
            </a:r>
            <a:r>
              <a:rPr lang="el-GR" dirty="0">
                <a:latin typeface="Arial" charset="0"/>
              </a:rPr>
              <a:t>φ</a:t>
            </a:r>
            <a:r>
              <a:rPr lang="ru-RU" dirty="0">
                <a:latin typeface="Arial" charset="0"/>
              </a:rPr>
              <a:t>=90° (</a:t>
            </a:r>
            <a:r>
              <a:rPr lang="el-GR" dirty="0">
                <a:solidFill>
                  <a:srgbClr val="3333FF"/>
                </a:solidFill>
              </a:rPr>
              <a:t>σ</a:t>
            </a:r>
            <a:r>
              <a:rPr lang="ru-RU" dirty="0">
                <a:solidFill>
                  <a:srgbClr val="3333FF"/>
                </a:solidFill>
              </a:rPr>
              <a:t>-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поляризация</a:t>
            </a:r>
            <a:r>
              <a:rPr lang="ru-RU" dirty="0">
                <a:latin typeface="Arial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9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3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8" name="Picture 38" descr="321">
            <a:extLst>
              <a:ext uri="{FF2B5EF4-FFF2-40B4-BE49-F238E27FC236}">
                <a16:creationId xmlns:a16="http://schemas.microsoft.com/office/drawing/2014/main" xmlns="" id="{FDADEA87-DCA9-4B96-8BE3-0D6E61C6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80" y="2074803"/>
            <a:ext cx="2098472" cy="192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A7347C-DD76-450F-B819-249F490C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901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Оценим полную интенсивность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рассеянную одним электроном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2178331-2072-4DC1-BF8C-682CD5B00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44186"/>
              </p:ext>
            </p:extLst>
          </p:nvPr>
        </p:nvGraphicFramePr>
        <p:xfrm>
          <a:off x="491292" y="4076571"/>
          <a:ext cx="4106862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2" name="Equation" r:id="rId5" imgW="2171520" imgH="507960" progId="Equation.DSMT4">
                  <p:embed/>
                </p:oleObj>
              </mc:Choice>
              <mc:Fallback>
                <p:oleObj name="Equation" r:id="rId5" imgW="2171520" imgH="50796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2178331-2072-4DC1-BF8C-682CD5B004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92" y="4076571"/>
                        <a:ext cx="4106862" cy="960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384C85-8BF8-43A6-A990-136721C6D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406" y="2077398"/>
            <a:ext cx="1912150" cy="1931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291926-42D0-42B6-A212-85A7422CE742}"/>
              </a:ext>
            </a:extLst>
          </p:cNvPr>
          <p:cNvSpPr txBox="1"/>
          <p:nvPr/>
        </p:nvSpPr>
        <p:spPr>
          <a:xfrm>
            <a:off x="0" y="136500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Окружим электрон сферой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оценим всю энергию излучаемую электроном и проходящую через сферу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143477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Радиус атома ≈ 1,5·10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см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  облучаемый объем ≈10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см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число атомов в таком объеме ≈4·10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  доля рассеянной энергии ≈ 4·10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заряд электрона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e=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1,6⋅10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−19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Кл; масса электрона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​=9,1⋅10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–28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;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835A11-0DFD-4FA9-88BF-5DBA4E1C8A1D}"/>
              </a:ext>
            </a:extLst>
          </p:cNvPr>
          <p:cNvSpPr txBox="1"/>
          <p:nvPr/>
        </p:nvSpPr>
        <p:spPr>
          <a:xfrm>
            <a:off x="0" y="6178958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энергии рассеиваемой одним электроном очень мала!!!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CCA7EEF-2F2E-483F-A239-05760CE6C9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42820"/>
              </p:ext>
            </p:extLst>
          </p:nvPr>
        </p:nvGraphicFramePr>
        <p:xfrm>
          <a:off x="4598154" y="4075458"/>
          <a:ext cx="1863943" cy="95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3" name="Equation" r:id="rId8" imgW="990360" imgH="507960" progId="Equation.DSMT4">
                  <p:embed/>
                </p:oleObj>
              </mc:Choice>
              <mc:Fallback>
                <p:oleObj name="Equation" r:id="rId8" imgW="990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98154" y="4075458"/>
                        <a:ext cx="1863943" cy="9558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632B74F8-2C6B-4CDC-BB45-58E54803B3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62858"/>
              </p:ext>
            </p:extLst>
          </p:nvPr>
        </p:nvGraphicFramePr>
        <p:xfrm>
          <a:off x="6850699" y="4075457"/>
          <a:ext cx="1816147" cy="95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4" name="Equation" r:id="rId10" imgW="965160" imgH="507960" progId="Equation.DSMT4">
                  <p:embed/>
                </p:oleObj>
              </mc:Choice>
              <mc:Fallback>
                <p:oleObj name="Equation" r:id="rId10" imgW="965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0699" y="4075457"/>
                        <a:ext cx="1816147" cy="95586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3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>
            <a:extLst>
              <a:ext uri="{FF2B5EF4-FFF2-40B4-BE49-F238E27FC236}">
                <a16:creationId xmlns:a16="http://schemas.microsoft.com/office/drawing/2014/main" xmlns="" id="{82455675-4D97-4ABA-85DC-4BAD3A1E1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0"/>
            <a:ext cx="9144000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Рассеяние на трехмерной периодической решетке</a:t>
            </a:r>
          </a:p>
        </p:txBody>
      </p:sp>
    </p:spTree>
    <p:extLst>
      <p:ext uri="{BB962C8B-B14F-4D97-AF65-F5344CB8AC3E}">
        <p14:creationId xmlns:p14="http://schemas.microsoft.com/office/powerpoint/2010/main" val="334963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3657600" y="2214561"/>
            <a:ext cx="838200" cy="106680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М. Лауэ установил, что рентгеновская волна рассеивается на кристаллической решетке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строго определенных направлениях, формируя дифракционные отражения.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5133975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процессе рассеяния формируются дифрагированные пучки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ослабленный проходящий пучок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99735" y="2169537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95525" y="3281361"/>
            <a:ext cx="4552950" cy="1152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95800" y="3281360"/>
            <a:ext cx="1285875" cy="1628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467100" y="3281360"/>
            <a:ext cx="1028700" cy="1628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170610" y="3510972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52067" y="3510971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/>
      <p:bldP spid="2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X-ray_tube_3.jpg (1826×756)">
            <a:extLst>
              <a:ext uri="{FF2B5EF4-FFF2-40B4-BE49-F238E27FC236}">
                <a16:creationId xmlns:a16="http://schemas.microsoft.com/office/drawing/2014/main" xmlns="" id="{0FA51FCC-F517-45D8-931F-FA81A842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626810"/>
            <a:ext cx="4962525" cy="2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>
            <a:extLst>
              <a:ext uri="{FF2B5EF4-FFF2-40B4-BE49-F238E27FC236}">
                <a16:creationId xmlns:a16="http://schemas.microsoft.com/office/drawing/2014/main" xmlns="" id="{586B1AA2-E280-4880-8C13-B7707102A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319" y="1626810"/>
            <a:ext cx="18113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Трубка Крукса</a:t>
            </a:r>
          </a:p>
        </p:txBody>
      </p:sp>
      <p:pic>
        <p:nvPicPr>
          <p:cNvPr id="39940" name="Picture 6" descr="Без имени-2">
            <a:extLst>
              <a:ext uri="{FF2B5EF4-FFF2-40B4-BE49-F238E27FC236}">
                <a16:creationId xmlns:a16="http://schemas.microsoft.com/office/drawing/2014/main" xmlns="" id="{B1EF25C6-842D-4350-9EE5-ACDB67D7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747658"/>
            <a:ext cx="2614612" cy="193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7">
            <a:extLst>
              <a:ext uri="{FF2B5EF4-FFF2-40B4-BE49-F238E27FC236}">
                <a16:creationId xmlns:a16="http://schemas.microsoft.com/office/drawing/2014/main" xmlns="" id="{EB66A1FC-7195-4EDB-996D-90DE6DB8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Эксперименты </a:t>
            </a:r>
            <a:r>
              <a:rPr lang="ru-RU" altLang="ru-RU" b="1" dirty="0">
                <a:cs typeface="Arial" panose="020B0604020202020204" pitchFamily="34" charset="0"/>
              </a:rPr>
              <a:t>В.К. Рентгена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 катодными лучами и газовым разрядом 1896 год</a:t>
            </a:r>
          </a:p>
        </p:txBody>
      </p:sp>
      <p:pic>
        <p:nvPicPr>
          <p:cNvPr id="39942" name="Picture 8" descr="Немецкий физик Вильгельм Конрад Рентген открыл «рентгеновские лучи»">
            <a:extLst>
              <a:ext uri="{FF2B5EF4-FFF2-40B4-BE49-F238E27FC236}">
                <a16:creationId xmlns:a16="http://schemas.microsoft.com/office/drawing/2014/main" xmlns="" id="{EA12233B-C6BD-46E9-B444-C63F1D98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26135"/>
            <a:ext cx="2540000" cy="195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43D94-95FF-48D8-95B4-B78F781E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25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Эти снимки рук опубликованы в первой работе В.К. Рентгена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28-12-1895 года в журнале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 err="1">
                <a:solidFill>
                  <a:srgbClr val="0000FF"/>
                </a:solidFill>
              </a:rPr>
              <a:t>Вюрцбургского</a:t>
            </a:r>
            <a:r>
              <a:rPr lang="ru-RU" altLang="ru-RU" sz="2000" dirty="0">
                <a:solidFill>
                  <a:srgbClr val="0000FF"/>
                </a:solidFill>
              </a:rPr>
              <a:t> физико-медицинского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25298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39941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143863"/>
              </p:ext>
            </p:extLst>
          </p:nvPr>
        </p:nvGraphicFramePr>
        <p:xfrm>
          <a:off x="1097639" y="1771650"/>
          <a:ext cx="6517719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7" name="Equation" r:id="rId3" imgW="1282680" imgH="507960" progId="Equation.DSMT4">
                  <p:embed/>
                </p:oleObj>
              </mc:Choice>
              <mc:Fallback>
                <p:oleObj name="Equation" r:id="rId3" imgW="1282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7639" y="1771650"/>
                        <a:ext cx="6517719" cy="2581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286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Доля рассеянной энергии достаточно мала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!!!!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285479"/>
              </p:ext>
            </p:extLst>
          </p:nvPr>
        </p:nvGraphicFramePr>
        <p:xfrm>
          <a:off x="2774950" y="4670425"/>
          <a:ext cx="301625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8" name="Equation" r:id="rId5" imgW="965160" imgH="507960" progId="Equation.DSMT4">
                  <p:embed/>
                </p:oleObj>
              </mc:Choice>
              <mc:Fallback>
                <p:oleObj name="Equation" r:id="rId5" imgW="965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4950" y="4670425"/>
                        <a:ext cx="3016250" cy="1587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2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>
            <a:extLst>
              <a:ext uri="{FF2B5EF4-FFF2-40B4-BE49-F238E27FC236}">
                <a16:creationId xmlns:a16="http://schemas.microsoft.com/office/drawing/2014/main" xmlns="" id="{BE000FF5-1A4E-4CE9-A648-219FCB9F2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В теории волн рассматриваются 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два приближения рассеяния</a:t>
            </a:r>
            <a:r>
              <a:rPr lang="en-US" altLang="ru-RU" b="1" dirty="0"/>
              <a:t> </a:t>
            </a:r>
            <a:r>
              <a:rPr lang="ru-RU" altLang="ru-RU" b="1" dirty="0"/>
              <a:t>–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- кинематическое и </a:t>
            </a:r>
            <a:r>
              <a:rPr lang="ru-RU" altLang="ru-RU" b="1" dirty="0">
                <a:solidFill>
                  <a:srgbClr val="C00000"/>
                </a:solidFill>
              </a:rPr>
              <a:t>динамическое</a:t>
            </a:r>
            <a:endParaRPr lang="ru-RU" altLang="ru-RU" dirty="0">
              <a:solidFill>
                <a:srgbClr val="C00000"/>
              </a:solidFill>
            </a:endParaRPr>
          </a:p>
        </p:txBody>
      </p:sp>
      <p:sp>
        <p:nvSpPr>
          <p:cNvPr id="57347" name="Rectangle 6">
            <a:extLst>
              <a:ext uri="{FF2B5EF4-FFF2-40B4-BE49-F238E27FC236}">
                <a16:creationId xmlns:a16="http://schemas.microsoft.com/office/drawing/2014/main" xmlns="" id="{03B406B0-A912-4BE8-A85C-9350412EA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323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57348" name="Rectangle 7">
            <a:extLst>
              <a:ext uri="{FF2B5EF4-FFF2-40B4-BE49-F238E27FC236}">
                <a16:creationId xmlns:a16="http://schemas.microsoft.com/office/drawing/2014/main" xmlns="" id="{1585E135-24B8-4D1E-80DA-3A588D2AD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323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22535" name="Text Box 12">
            <a:extLst>
              <a:ext uri="{FF2B5EF4-FFF2-40B4-BE49-F238E27FC236}">
                <a16:creationId xmlns:a16="http://schemas.microsoft.com/office/drawing/2014/main" xmlns="" id="{D9106FC5-B0C8-4ED3-97CD-C14257F7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44465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(а) – кинематическое рассеяние;</a:t>
            </a:r>
            <a:r>
              <a:rPr lang="ru-RU" altLang="ru-RU" sz="1800" b="1"/>
              <a:t> </a:t>
            </a:r>
          </a:p>
        </p:txBody>
      </p:sp>
      <p:pic>
        <p:nvPicPr>
          <p:cNvPr id="33799" name="Picture 11" descr="D:\Untitled-1.jpg">
            <a:extLst>
              <a:ext uri="{FF2B5EF4-FFF2-40B4-BE49-F238E27FC236}">
                <a16:creationId xmlns:a16="http://schemas.microsoft.com/office/drawing/2014/main" xmlns="" id="{F0CCD11D-C9DC-48A3-BBC0-D7B4EC956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923"/>
            <a:ext cx="4446588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AutoShape 9">
            <a:extLst>
              <a:ext uri="{FF2B5EF4-FFF2-40B4-BE49-F238E27FC236}">
                <a16:creationId xmlns:a16="http://schemas.microsoft.com/office/drawing/2014/main" xmlns="" id="{04D6F61D-4098-41A6-B49F-23B785DC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5559425"/>
            <a:ext cx="433388" cy="900113"/>
          </a:xfrm>
          <a:prstGeom prst="upArrow">
            <a:avLst>
              <a:gd name="adj1" fmla="val 50000"/>
              <a:gd name="adj2" fmla="val 1038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33801" name="Picture 12" descr="D:\Untitled-2.jpg">
            <a:extLst>
              <a:ext uri="{FF2B5EF4-FFF2-40B4-BE49-F238E27FC236}">
                <a16:creationId xmlns:a16="http://schemas.microsoft.com/office/drawing/2014/main" xmlns="" id="{EF4F95BC-AAAE-49B1-9585-6E744CDA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622048"/>
            <a:ext cx="445293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33BCC3-AF66-491B-9AD6-C1A20F0DA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488113"/>
            <a:ext cx="44529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(б) – динамическое рассеяние</a:t>
            </a:r>
          </a:p>
        </p:txBody>
      </p:sp>
      <p:sp>
        <p:nvSpPr>
          <p:cNvPr id="22537" name="AutoShape 10">
            <a:extLst>
              <a:ext uri="{FF2B5EF4-FFF2-40B4-BE49-F238E27FC236}">
                <a16:creationId xmlns:a16="http://schemas.microsoft.com/office/drawing/2014/main" xmlns="" id="{0298BCDB-388E-4171-A14F-E4FBCE33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083" y="5559424"/>
            <a:ext cx="431800" cy="900113"/>
          </a:xfrm>
          <a:prstGeom prst="upArrow">
            <a:avLst>
              <a:gd name="adj1" fmla="val 50000"/>
              <a:gd name="adj2" fmla="val 104228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78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5" grpId="0" animBg="1"/>
      <p:bldP spid="22536" grpId="0" animBg="1"/>
      <p:bldP spid="3" grpId="0" animBg="1"/>
      <p:bldP spid="225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133811-00B9-4079-86C9-1885AAB37A47}"/>
              </a:ext>
            </a:extLst>
          </p:cNvPr>
          <p:cNvSpPr/>
          <p:nvPr/>
        </p:nvSpPr>
        <p:spPr>
          <a:xfrm>
            <a:off x="2006380" y="3011849"/>
            <a:ext cx="4895850" cy="2519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78B0E86E-21BD-440C-86A4-59869287F727}"/>
              </a:ext>
            </a:extLst>
          </p:cNvPr>
          <p:cNvCxnSpPr/>
          <p:nvPr/>
        </p:nvCxnSpPr>
        <p:spPr>
          <a:xfrm>
            <a:off x="2006380" y="3370624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AE6AEE9B-F487-499C-ACA7-06DD39109B61}"/>
              </a:ext>
            </a:extLst>
          </p:cNvPr>
          <p:cNvCxnSpPr/>
          <p:nvPr/>
        </p:nvCxnSpPr>
        <p:spPr>
          <a:xfrm>
            <a:off x="2006380" y="3730986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4CE613BD-3666-4DF6-876E-D7F5041E0F1A}"/>
              </a:ext>
            </a:extLst>
          </p:cNvPr>
          <p:cNvCxnSpPr/>
          <p:nvPr/>
        </p:nvCxnSpPr>
        <p:spPr>
          <a:xfrm>
            <a:off x="2006380" y="4091349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2845FC9-6347-4105-A17B-AEEB192E3F8A}"/>
              </a:ext>
            </a:extLst>
          </p:cNvPr>
          <p:cNvCxnSpPr/>
          <p:nvPr/>
        </p:nvCxnSpPr>
        <p:spPr>
          <a:xfrm>
            <a:off x="2006380" y="4451711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2C9622FE-EC36-4879-A724-4F3E8B7A3E9A}"/>
              </a:ext>
            </a:extLst>
          </p:cNvPr>
          <p:cNvCxnSpPr/>
          <p:nvPr/>
        </p:nvCxnSpPr>
        <p:spPr>
          <a:xfrm>
            <a:off x="2006380" y="4812074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E207C5D8-3B53-4081-BE3D-F5DE31D97665}"/>
              </a:ext>
            </a:extLst>
          </p:cNvPr>
          <p:cNvCxnSpPr/>
          <p:nvPr/>
        </p:nvCxnSpPr>
        <p:spPr>
          <a:xfrm>
            <a:off x="2006380" y="5170849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3D224262-A434-4E5F-8BB3-C357098B35EA}"/>
              </a:ext>
            </a:extLst>
          </p:cNvPr>
          <p:cNvCxnSpPr/>
          <p:nvPr/>
        </p:nvCxnSpPr>
        <p:spPr>
          <a:xfrm>
            <a:off x="2006380" y="5531211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262897CC-ECB3-49D0-B767-10D25AFA0302}"/>
              </a:ext>
            </a:extLst>
          </p:cNvPr>
          <p:cNvCxnSpPr>
            <a:stCxn id="2" idx="0"/>
          </p:cNvCxnSpPr>
          <p:nvPr/>
        </p:nvCxnSpPr>
        <p:spPr>
          <a:xfrm>
            <a:off x="4454305" y="3011849"/>
            <a:ext cx="215900" cy="358775"/>
          </a:xfrm>
          <a:prstGeom prst="straightConnector1">
            <a:avLst/>
          </a:prstGeom>
          <a:ln w="3810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72EC2939-0455-4D54-9B5A-9A8F00D8D63E}"/>
              </a:ext>
            </a:extLst>
          </p:cNvPr>
          <p:cNvCxnSpPr/>
          <p:nvPr/>
        </p:nvCxnSpPr>
        <p:spPr>
          <a:xfrm>
            <a:off x="4670205" y="3370624"/>
            <a:ext cx="215900" cy="360362"/>
          </a:xfrm>
          <a:prstGeom prst="straightConnector1">
            <a:avLst/>
          </a:prstGeom>
          <a:ln w="3810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C377E57F-6092-4541-AF90-78BFAB62ECDE}"/>
              </a:ext>
            </a:extLst>
          </p:cNvPr>
          <p:cNvCxnSpPr/>
          <p:nvPr/>
        </p:nvCxnSpPr>
        <p:spPr>
          <a:xfrm>
            <a:off x="4886105" y="3730986"/>
            <a:ext cx="217487" cy="360363"/>
          </a:xfrm>
          <a:prstGeom prst="straightConnector1">
            <a:avLst/>
          </a:prstGeom>
          <a:ln w="28575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879CF26B-C35D-422F-A716-F79218ED3676}"/>
              </a:ext>
            </a:extLst>
          </p:cNvPr>
          <p:cNvCxnSpPr/>
          <p:nvPr/>
        </p:nvCxnSpPr>
        <p:spPr>
          <a:xfrm>
            <a:off x="5103592" y="4091349"/>
            <a:ext cx="215900" cy="360362"/>
          </a:xfrm>
          <a:prstGeom prst="straightConnector1">
            <a:avLst/>
          </a:prstGeom>
          <a:ln w="28575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E491B89F-A2ED-4A17-9182-EA9FFAA9A67D}"/>
              </a:ext>
            </a:extLst>
          </p:cNvPr>
          <p:cNvCxnSpPr/>
          <p:nvPr/>
        </p:nvCxnSpPr>
        <p:spPr>
          <a:xfrm>
            <a:off x="5319492" y="4451711"/>
            <a:ext cx="215900" cy="360363"/>
          </a:xfrm>
          <a:prstGeom prst="straightConnector1">
            <a:avLst/>
          </a:prstGeom>
          <a:ln w="190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3BECCF19-78A5-419C-9E8E-A8FBFD13EA50}"/>
              </a:ext>
            </a:extLst>
          </p:cNvPr>
          <p:cNvCxnSpPr/>
          <p:nvPr/>
        </p:nvCxnSpPr>
        <p:spPr>
          <a:xfrm>
            <a:off x="5535392" y="4812074"/>
            <a:ext cx="215900" cy="358775"/>
          </a:xfrm>
          <a:prstGeom prst="straightConnector1">
            <a:avLst/>
          </a:prstGeom>
          <a:ln w="190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xmlns="" id="{494E1D3A-6BEC-422D-BD83-E368A2A7541D}"/>
              </a:ext>
            </a:extLst>
          </p:cNvPr>
          <p:cNvCxnSpPr/>
          <p:nvPr/>
        </p:nvCxnSpPr>
        <p:spPr>
          <a:xfrm>
            <a:off x="5751292" y="5170849"/>
            <a:ext cx="215900" cy="360362"/>
          </a:xfrm>
          <a:prstGeom prst="straightConnector1">
            <a:avLst/>
          </a:prstGeom>
          <a:ln w="3175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B1B2A492-5B19-48C5-8C6F-EB17E463BA87}"/>
              </a:ext>
            </a:extLst>
          </p:cNvPr>
          <p:cNvCxnSpPr>
            <a:endCxn id="2" idx="0"/>
          </p:cNvCxnSpPr>
          <p:nvPr/>
        </p:nvCxnSpPr>
        <p:spPr>
          <a:xfrm>
            <a:off x="3590705" y="1643424"/>
            <a:ext cx="863600" cy="1368425"/>
          </a:xfrm>
          <a:prstGeom prst="straightConnector1">
            <a:avLst/>
          </a:prstGeom>
          <a:ln w="57150">
            <a:solidFill>
              <a:srgbClr val="BC04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7E53A7F-537B-488F-A7A1-BD6AB0A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480" y="1751374"/>
            <a:ext cx="827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X-Ray</a:t>
            </a:r>
            <a:endParaRPr lang="ru-RU" altLang="ru-RU" sz="1800"/>
          </a:p>
        </p:txBody>
      </p: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xmlns="" id="{90535B93-07B5-4398-91C4-D3722FF9CCB2}"/>
              </a:ext>
            </a:extLst>
          </p:cNvPr>
          <p:cNvCxnSpPr/>
          <p:nvPr/>
        </p:nvCxnSpPr>
        <p:spPr>
          <a:xfrm>
            <a:off x="4454305" y="5602649"/>
            <a:ext cx="431800" cy="649287"/>
          </a:xfrm>
          <a:prstGeom prst="straightConnector1">
            <a:avLst/>
          </a:prstGeom>
          <a:ln w="571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xmlns="" id="{5C60619C-36B9-45A0-A45F-5FCC0A1BCCE0}"/>
              </a:ext>
            </a:extLst>
          </p:cNvPr>
          <p:cNvCxnSpPr/>
          <p:nvPr/>
        </p:nvCxnSpPr>
        <p:spPr>
          <a:xfrm flipH="1">
            <a:off x="4022505" y="5602649"/>
            <a:ext cx="431800" cy="64928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6824FC6-B320-453E-9736-FEE4E14CB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130" y="5963011"/>
            <a:ext cx="4238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E</a:t>
            </a:r>
            <a:r>
              <a:rPr lang="en-US" altLang="ru-RU" sz="1800" b="1" baseline="-25000"/>
              <a:t>0</a:t>
            </a:r>
            <a:endParaRPr lang="ru-RU" altLang="ru-RU" sz="1800" b="1" baseline="-250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B7561BA-942B-407E-8928-9DDDFD33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267" y="5963011"/>
            <a:ext cx="4222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E</a:t>
            </a:r>
            <a:r>
              <a:rPr lang="en-US" altLang="ru-RU" sz="1800" b="1" baseline="-25000"/>
              <a:t>1</a:t>
            </a:r>
            <a:endParaRPr lang="ru-RU" altLang="ru-RU" sz="1800" b="1" baseline="-25000"/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xmlns="" id="{ACE35D54-156D-41AF-AAFC-DCD5690E2ADE}"/>
              </a:ext>
            </a:extLst>
          </p:cNvPr>
          <p:cNvCxnSpPr>
            <a:stCxn id="2" idx="0"/>
          </p:cNvCxnSpPr>
          <p:nvPr/>
        </p:nvCxnSpPr>
        <p:spPr>
          <a:xfrm flipH="1">
            <a:off x="3230342" y="3011849"/>
            <a:ext cx="1223963" cy="251936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xmlns="" id="{C94C1381-84B7-4542-B6C4-6CA79FA1D499}"/>
              </a:ext>
            </a:extLst>
          </p:cNvPr>
          <p:cNvCxnSpPr/>
          <p:nvPr/>
        </p:nvCxnSpPr>
        <p:spPr>
          <a:xfrm flipH="1">
            <a:off x="3654205" y="3299186"/>
            <a:ext cx="1016000" cy="22320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xmlns="" id="{A3371FC8-A160-41C3-908D-46633DE6364E}"/>
              </a:ext>
            </a:extLst>
          </p:cNvPr>
          <p:cNvCxnSpPr/>
          <p:nvPr/>
        </p:nvCxnSpPr>
        <p:spPr>
          <a:xfrm flipH="1">
            <a:off x="4059017" y="3730986"/>
            <a:ext cx="827088" cy="18002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xmlns="" id="{E449AB09-E297-4055-A9AB-0068DA388910}"/>
              </a:ext>
            </a:extLst>
          </p:cNvPr>
          <p:cNvCxnSpPr>
            <a:endCxn id="2" idx="2"/>
          </p:cNvCxnSpPr>
          <p:nvPr/>
        </p:nvCxnSpPr>
        <p:spPr>
          <a:xfrm flipH="1">
            <a:off x="4454305" y="4091349"/>
            <a:ext cx="649287" cy="14398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xmlns="" id="{9A93C76A-4251-48C4-B7C8-C68CB37FF3B8}"/>
              </a:ext>
            </a:extLst>
          </p:cNvPr>
          <p:cNvCxnSpPr>
            <a:cxnSpLocks/>
          </p:cNvCxnSpPr>
          <p:nvPr/>
        </p:nvCxnSpPr>
        <p:spPr>
          <a:xfrm flipH="1">
            <a:off x="4835306" y="4451711"/>
            <a:ext cx="484186" cy="10795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xmlns="" id="{54310622-A814-4E53-8D6D-44DCA1B8D164}"/>
              </a:ext>
            </a:extLst>
          </p:cNvPr>
          <p:cNvCxnSpPr/>
          <p:nvPr/>
        </p:nvCxnSpPr>
        <p:spPr>
          <a:xfrm flipH="1">
            <a:off x="5211542" y="4812074"/>
            <a:ext cx="323850" cy="7191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xmlns="" id="{51ADF4F2-6E95-4090-A040-61C3870FB6D2}"/>
              </a:ext>
            </a:extLst>
          </p:cNvPr>
          <p:cNvCxnSpPr/>
          <p:nvPr/>
        </p:nvCxnSpPr>
        <p:spPr>
          <a:xfrm flipH="1">
            <a:off x="5589367" y="5170849"/>
            <a:ext cx="161925" cy="3587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9A1982D-1654-4ED5-8773-B8240376E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/>
              <a:t>Иллюстрация </a:t>
            </a:r>
            <a:r>
              <a:rPr lang="ru-RU" altLang="ru-RU" b="1" dirty="0">
                <a:solidFill>
                  <a:srgbClr val="AD01BF"/>
                </a:solidFill>
              </a:rPr>
              <a:t>кинематического</a:t>
            </a:r>
            <a:r>
              <a:rPr lang="ru-RU" altLang="ru-RU" b="1" dirty="0"/>
              <a:t> однократного рассеяния на плоскостях кристаллической решетки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70629E-0831-402B-A529-DFBECA4518D7}"/>
              </a:ext>
            </a:extLst>
          </p:cNvPr>
          <p:cNvSpPr txBox="1"/>
          <p:nvPr/>
        </p:nvSpPr>
        <p:spPr>
          <a:xfrm>
            <a:off x="0" y="6386541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-25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дифрагированная волна; </a:t>
            </a:r>
            <a:r>
              <a:rPr lang="en-US" sz="24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-25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проходящая волна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8828BED8-95C2-4206-ACE6-8D5FDF329E8D}"/>
              </a:ext>
            </a:extLst>
          </p:cNvPr>
          <p:cNvSpPr/>
          <p:nvPr/>
        </p:nvSpPr>
        <p:spPr>
          <a:xfrm>
            <a:off x="3538435" y="1623680"/>
            <a:ext cx="153909" cy="139339"/>
          </a:xfrm>
          <a:prstGeom prst="ellipse">
            <a:avLst/>
          </a:prstGeom>
          <a:solidFill>
            <a:srgbClr val="AD0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5" grpId="0" animBg="1"/>
      <p:bldP spid="78" grpId="0" animBg="1"/>
      <p:bldP spid="79" grpId="0" animBg="1"/>
      <p:bldP spid="102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CD3B04-E4B5-4EC1-987F-44AE0AADCFE9}"/>
              </a:ext>
            </a:extLst>
          </p:cNvPr>
          <p:cNvSpPr/>
          <p:nvPr/>
        </p:nvSpPr>
        <p:spPr>
          <a:xfrm>
            <a:off x="1972464" y="2879126"/>
            <a:ext cx="4895850" cy="251936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8CC9708-F962-4C5F-9725-DFBDA8B45884}"/>
              </a:ext>
            </a:extLst>
          </p:cNvPr>
          <p:cNvCxnSpPr/>
          <p:nvPr/>
        </p:nvCxnSpPr>
        <p:spPr>
          <a:xfrm>
            <a:off x="1979613" y="3237901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B0AFBC2E-3B2C-4E3A-A60E-65A12F220D19}"/>
              </a:ext>
            </a:extLst>
          </p:cNvPr>
          <p:cNvCxnSpPr/>
          <p:nvPr/>
        </p:nvCxnSpPr>
        <p:spPr>
          <a:xfrm>
            <a:off x="1979613" y="3598263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B60E482-BB57-479B-B85C-65E523335244}"/>
              </a:ext>
            </a:extLst>
          </p:cNvPr>
          <p:cNvCxnSpPr/>
          <p:nvPr/>
        </p:nvCxnSpPr>
        <p:spPr>
          <a:xfrm>
            <a:off x="1979613" y="3958626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F582ABD2-0D20-4261-A004-A6E53F212D31}"/>
              </a:ext>
            </a:extLst>
          </p:cNvPr>
          <p:cNvCxnSpPr/>
          <p:nvPr/>
        </p:nvCxnSpPr>
        <p:spPr>
          <a:xfrm>
            <a:off x="1979613" y="431898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FC193143-9F29-4726-B73B-47B8BFB86055}"/>
              </a:ext>
            </a:extLst>
          </p:cNvPr>
          <p:cNvCxnSpPr/>
          <p:nvPr/>
        </p:nvCxnSpPr>
        <p:spPr>
          <a:xfrm>
            <a:off x="1979613" y="4679351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9544232-6E5F-45E7-8EC8-4E5F99739BB9}"/>
              </a:ext>
            </a:extLst>
          </p:cNvPr>
          <p:cNvCxnSpPr/>
          <p:nvPr/>
        </p:nvCxnSpPr>
        <p:spPr>
          <a:xfrm>
            <a:off x="1979613" y="5038126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927719F0-6623-4218-AB98-676449D2D38C}"/>
              </a:ext>
            </a:extLst>
          </p:cNvPr>
          <p:cNvCxnSpPr/>
          <p:nvPr/>
        </p:nvCxnSpPr>
        <p:spPr>
          <a:xfrm>
            <a:off x="1979613" y="539848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AAFD58EC-BFFA-4F2F-B6DE-F75204042D8F}"/>
              </a:ext>
            </a:extLst>
          </p:cNvPr>
          <p:cNvCxnSpPr>
            <a:stCxn id="2" idx="0"/>
          </p:cNvCxnSpPr>
          <p:nvPr/>
        </p:nvCxnSpPr>
        <p:spPr>
          <a:xfrm>
            <a:off x="4420389" y="2879126"/>
            <a:ext cx="215900" cy="358775"/>
          </a:xfrm>
          <a:prstGeom prst="straightConnector1">
            <a:avLst/>
          </a:prstGeom>
          <a:ln w="3810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A8019D5E-8956-458A-9EEE-3B14FA75B863}"/>
              </a:ext>
            </a:extLst>
          </p:cNvPr>
          <p:cNvCxnSpPr>
            <a:stCxn id="2" idx="0"/>
          </p:cNvCxnSpPr>
          <p:nvPr/>
        </p:nvCxnSpPr>
        <p:spPr>
          <a:xfrm flipH="1">
            <a:off x="4204489" y="2879126"/>
            <a:ext cx="215900" cy="3587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9D6AB850-C7ED-4609-90D7-181EEB36C0DC}"/>
              </a:ext>
            </a:extLst>
          </p:cNvPr>
          <p:cNvCxnSpPr/>
          <p:nvPr/>
        </p:nvCxnSpPr>
        <p:spPr>
          <a:xfrm>
            <a:off x="4211638" y="3237901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CFC6FF74-BC40-4463-83FD-A4D6BD70DB7C}"/>
              </a:ext>
            </a:extLst>
          </p:cNvPr>
          <p:cNvCxnSpPr/>
          <p:nvPr/>
        </p:nvCxnSpPr>
        <p:spPr>
          <a:xfrm flipH="1">
            <a:off x="4427538" y="3237901"/>
            <a:ext cx="215900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xmlns="" id="{05D31107-1723-455B-AAC5-BCB881953958}"/>
              </a:ext>
            </a:extLst>
          </p:cNvPr>
          <p:cNvCxnSpPr/>
          <p:nvPr/>
        </p:nvCxnSpPr>
        <p:spPr>
          <a:xfrm flipH="1">
            <a:off x="3995738" y="3237901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6EF93A4A-EA8A-45C0-AF56-DBBFC6C64B4E}"/>
              </a:ext>
            </a:extLst>
          </p:cNvPr>
          <p:cNvCxnSpPr/>
          <p:nvPr/>
        </p:nvCxnSpPr>
        <p:spPr>
          <a:xfrm>
            <a:off x="4643438" y="3237901"/>
            <a:ext cx="215900" cy="360362"/>
          </a:xfrm>
          <a:prstGeom prst="straightConnector1">
            <a:avLst/>
          </a:prstGeom>
          <a:ln w="28575">
            <a:solidFill>
              <a:srgbClr val="BC04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01225E33-019E-421C-BC40-0F2FBC6F05F7}"/>
              </a:ext>
            </a:extLst>
          </p:cNvPr>
          <p:cNvCxnSpPr/>
          <p:nvPr/>
        </p:nvCxnSpPr>
        <p:spPr>
          <a:xfrm flipH="1">
            <a:off x="4211638" y="3598263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5BCD0519-D88D-47EC-B1A5-F358976BAA1D}"/>
              </a:ext>
            </a:extLst>
          </p:cNvPr>
          <p:cNvCxnSpPr/>
          <p:nvPr/>
        </p:nvCxnSpPr>
        <p:spPr>
          <a:xfrm>
            <a:off x="4427538" y="3598263"/>
            <a:ext cx="215900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89D867CB-BF44-4ACD-BCB1-B63352B13C71}"/>
              </a:ext>
            </a:extLst>
          </p:cNvPr>
          <p:cNvCxnSpPr/>
          <p:nvPr/>
        </p:nvCxnSpPr>
        <p:spPr>
          <a:xfrm flipH="1">
            <a:off x="4643438" y="3598263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71DFB1CF-3BC0-4554-B781-65EC73CFF8B1}"/>
              </a:ext>
            </a:extLst>
          </p:cNvPr>
          <p:cNvCxnSpPr/>
          <p:nvPr/>
        </p:nvCxnSpPr>
        <p:spPr>
          <a:xfrm>
            <a:off x="3995738" y="3598263"/>
            <a:ext cx="215900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xmlns="" id="{53801D57-E73B-4DCA-909E-3F8C9458B730}"/>
              </a:ext>
            </a:extLst>
          </p:cNvPr>
          <p:cNvCxnSpPr/>
          <p:nvPr/>
        </p:nvCxnSpPr>
        <p:spPr>
          <a:xfrm flipH="1">
            <a:off x="3779838" y="3598263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xmlns="" id="{FF07206F-5B51-4A24-B07F-8D496EC4CDE1}"/>
              </a:ext>
            </a:extLst>
          </p:cNvPr>
          <p:cNvCxnSpPr/>
          <p:nvPr/>
        </p:nvCxnSpPr>
        <p:spPr>
          <a:xfrm>
            <a:off x="4859338" y="3598263"/>
            <a:ext cx="217487" cy="360363"/>
          </a:xfrm>
          <a:prstGeom prst="straightConnector1">
            <a:avLst/>
          </a:prstGeom>
          <a:ln w="28575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xmlns="" id="{52AD86CA-F320-4141-B0D4-631EC5D46394}"/>
              </a:ext>
            </a:extLst>
          </p:cNvPr>
          <p:cNvCxnSpPr/>
          <p:nvPr/>
        </p:nvCxnSpPr>
        <p:spPr>
          <a:xfrm flipH="1">
            <a:off x="3563938" y="39586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xmlns="" id="{A7379DEA-EB57-4A5B-9D8F-0882DDDAF2DA}"/>
              </a:ext>
            </a:extLst>
          </p:cNvPr>
          <p:cNvCxnSpPr/>
          <p:nvPr/>
        </p:nvCxnSpPr>
        <p:spPr>
          <a:xfrm>
            <a:off x="3779838" y="39586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xmlns="" id="{38C89A47-E75E-48D9-A479-69C24C1BEF36}"/>
              </a:ext>
            </a:extLst>
          </p:cNvPr>
          <p:cNvCxnSpPr/>
          <p:nvPr/>
        </p:nvCxnSpPr>
        <p:spPr>
          <a:xfrm flipH="1">
            <a:off x="3995738" y="39586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xmlns="" id="{29318F45-232F-4C9B-B54C-0C0DF65E1E63}"/>
              </a:ext>
            </a:extLst>
          </p:cNvPr>
          <p:cNvCxnSpPr/>
          <p:nvPr/>
        </p:nvCxnSpPr>
        <p:spPr>
          <a:xfrm>
            <a:off x="4211638" y="39586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xmlns="" id="{E0B939AD-11F5-4CD3-8123-2270A63D110A}"/>
              </a:ext>
            </a:extLst>
          </p:cNvPr>
          <p:cNvCxnSpPr/>
          <p:nvPr/>
        </p:nvCxnSpPr>
        <p:spPr>
          <a:xfrm flipH="1">
            <a:off x="4427538" y="39586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xmlns="" id="{301F0B23-B651-4D32-98DC-34EEFA52E751}"/>
              </a:ext>
            </a:extLst>
          </p:cNvPr>
          <p:cNvCxnSpPr/>
          <p:nvPr/>
        </p:nvCxnSpPr>
        <p:spPr>
          <a:xfrm>
            <a:off x="4643438" y="3958626"/>
            <a:ext cx="215900" cy="360362"/>
          </a:xfrm>
          <a:prstGeom prst="straightConnector1">
            <a:avLst/>
          </a:prstGeom>
          <a:ln>
            <a:solidFill>
              <a:srgbClr val="BC04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xmlns="" id="{105184AB-B88A-4D18-9B42-E6637DFF3828}"/>
              </a:ext>
            </a:extLst>
          </p:cNvPr>
          <p:cNvCxnSpPr/>
          <p:nvPr/>
        </p:nvCxnSpPr>
        <p:spPr>
          <a:xfrm flipH="1">
            <a:off x="4859338" y="3958626"/>
            <a:ext cx="217487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xmlns="" id="{BF8998AC-C4CF-4C48-9547-489430F70DEB}"/>
              </a:ext>
            </a:extLst>
          </p:cNvPr>
          <p:cNvCxnSpPr/>
          <p:nvPr/>
        </p:nvCxnSpPr>
        <p:spPr>
          <a:xfrm>
            <a:off x="5076825" y="3958626"/>
            <a:ext cx="215900" cy="360362"/>
          </a:xfrm>
          <a:prstGeom prst="straightConnector1">
            <a:avLst/>
          </a:prstGeom>
          <a:ln w="190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xmlns="" id="{AFA4F669-076E-4716-87CF-05C58F4C06CC}"/>
              </a:ext>
            </a:extLst>
          </p:cNvPr>
          <p:cNvCxnSpPr/>
          <p:nvPr/>
        </p:nvCxnSpPr>
        <p:spPr>
          <a:xfrm flipH="1">
            <a:off x="3348038" y="4318988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xmlns="" id="{D599C24A-8E6C-4BB4-A4F7-9C2A375CEA88}"/>
              </a:ext>
            </a:extLst>
          </p:cNvPr>
          <p:cNvCxnSpPr/>
          <p:nvPr/>
        </p:nvCxnSpPr>
        <p:spPr>
          <a:xfrm>
            <a:off x="3563938" y="4318988"/>
            <a:ext cx="215900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xmlns="" id="{E3FD1C1B-9D8E-4099-9EC7-BC5CF5C92B27}"/>
              </a:ext>
            </a:extLst>
          </p:cNvPr>
          <p:cNvCxnSpPr/>
          <p:nvPr/>
        </p:nvCxnSpPr>
        <p:spPr>
          <a:xfrm flipH="1">
            <a:off x="3779838" y="4318988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xmlns="" id="{02DB3807-7C1B-4350-A1C8-CB336EE27E52}"/>
              </a:ext>
            </a:extLst>
          </p:cNvPr>
          <p:cNvCxnSpPr/>
          <p:nvPr/>
        </p:nvCxnSpPr>
        <p:spPr>
          <a:xfrm>
            <a:off x="3995738" y="4318988"/>
            <a:ext cx="215900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xmlns="" id="{68A9E802-1E4F-416D-A01B-96C8D694BB9D}"/>
              </a:ext>
            </a:extLst>
          </p:cNvPr>
          <p:cNvCxnSpPr/>
          <p:nvPr/>
        </p:nvCxnSpPr>
        <p:spPr>
          <a:xfrm flipH="1">
            <a:off x="4211638" y="4318988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xmlns="" id="{4FABA2A4-13CA-4067-B7C7-AC21DE598EEB}"/>
              </a:ext>
            </a:extLst>
          </p:cNvPr>
          <p:cNvCxnSpPr/>
          <p:nvPr/>
        </p:nvCxnSpPr>
        <p:spPr>
          <a:xfrm>
            <a:off x="4427538" y="4318988"/>
            <a:ext cx="215900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xmlns="" id="{9BD65B21-7321-4A6B-89D7-F4E647D8FBC7}"/>
              </a:ext>
            </a:extLst>
          </p:cNvPr>
          <p:cNvCxnSpPr/>
          <p:nvPr/>
        </p:nvCxnSpPr>
        <p:spPr>
          <a:xfrm flipH="1">
            <a:off x="4643438" y="4318988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xmlns="" id="{E3A48972-1723-4D93-A8E5-19B41CE61420}"/>
              </a:ext>
            </a:extLst>
          </p:cNvPr>
          <p:cNvCxnSpPr/>
          <p:nvPr/>
        </p:nvCxnSpPr>
        <p:spPr>
          <a:xfrm>
            <a:off x="4859338" y="4318988"/>
            <a:ext cx="217487" cy="360363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xmlns="" id="{C45960CD-E87C-4D98-A99F-89EF8E519C8D}"/>
              </a:ext>
            </a:extLst>
          </p:cNvPr>
          <p:cNvCxnSpPr/>
          <p:nvPr/>
        </p:nvCxnSpPr>
        <p:spPr>
          <a:xfrm flipH="1">
            <a:off x="5076825" y="4318988"/>
            <a:ext cx="215900" cy="36036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:a16="http://schemas.microsoft.com/office/drawing/2014/main" xmlns="" id="{8CA94E06-3039-4BA9-97FB-35EA7D2EABE0}"/>
              </a:ext>
            </a:extLst>
          </p:cNvPr>
          <p:cNvCxnSpPr/>
          <p:nvPr/>
        </p:nvCxnSpPr>
        <p:spPr>
          <a:xfrm>
            <a:off x="5292725" y="4318988"/>
            <a:ext cx="215900" cy="360363"/>
          </a:xfrm>
          <a:prstGeom prst="straightConnector1">
            <a:avLst/>
          </a:prstGeom>
          <a:ln w="190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xmlns="" id="{DD2AB5FC-4A48-4C46-9779-A17BC895FD94}"/>
              </a:ext>
            </a:extLst>
          </p:cNvPr>
          <p:cNvCxnSpPr/>
          <p:nvPr/>
        </p:nvCxnSpPr>
        <p:spPr>
          <a:xfrm>
            <a:off x="3348038" y="4679351"/>
            <a:ext cx="215900" cy="358775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xmlns="" id="{6A9CFFD7-4040-4352-AE84-68279476C0E0}"/>
              </a:ext>
            </a:extLst>
          </p:cNvPr>
          <p:cNvCxnSpPr/>
          <p:nvPr/>
        </p:nvCxnSpPr>
        <p:spPr>
          <a:xfrm flipH="1">
            <a:off x="3563938" y="4679351"/>
            <a:ext cx="215900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xmlns="" id="{7309C0AE-3449-49B7-8801-63CBFE37A870}"/>
              </a:ext>
            </a:extLst>
          </p:cNvPr>
          <p:cNvCxnSpPr/>
          <p:nvPr/>
        </p:nvCxnSpPr>
        <p:spPr>
          <a:xfrm>
            <a:off x="3779838" y="4679351"/>
            <a:ext cx="215900" cy="358775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xmlns="" id="{B95682A7-311E-40CD-A133-05FDF63BBB78}"/>
              </a:ext>
            </a:extLst>
          </p:cNvPr>
          <p:cNvCxnSpPr/>
          <p:nvPr/>
        </p:nvCxnSpPr>
        <p:spPr>
          <a:xfrm flipH="1">
            <a:off x="3995738" y="4679351"/>
            <a:ext cx="215900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xmlns="" id="{29A04D10-79DF-4C50-BC95-6ED72D259E9F}"/>
              </a:ext>
            </a:extLst>
          </p:cNvPr>
          <p:cNvCxnSpPr/>
          <p:nvPr/>
        </p:nvCxnSpPr>
        <p:spPr>
          <a:xfrm>
            <a:off x="4211638" y="4679351"/>
            <a:ext cx="215900" cy="358775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xmlns="" id="{AC66F23C-01CF-4095-A1CC-4E2AED64D40B}"/>
              </a:ext>
            </a:extLst>
          </p:cNvPr>
          <p:cNvCxnSpPr/>
          <p:nvPr/>
        </p:nvCxnSpPr>
        <p:spPr>
          <a:xfrm flipH="1">
            <a:off x="4427538" y="4679351"/>
            <a:ext cx="215900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xmlns="" id="{9AF50E85-1DF0-470E-A9E0-5A76697C2F0A}"/>
              </a:ext>
            </a:extLst>
          </p:cNvPr>
          <p:cNvCxnSpPr/>
          <p:nvPr/>
        </p:nvCxnSpPr>
        <p:spPr>
          <a:xfrm>
            <a:off x="4643438" y="4679351"/>
            <a:ext cx="215900" cy="358775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xmlns="" id="{0CFDD535-945F-443C-83BF-5B1D8117B7AB}"/>
              </a:ext>
            </a:extLst>
          </p:cNvPr>
          <p:cNvCxnSpPr/>
          <p:nvPr/>
        </p:nvCxnSpPr>
        <p:spPr>
          <a:xfrm flipH="1">
            <a:off x="4859338" y="4679351"/>
            <a:ext cx="217487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xmlns="" id="{F0D8D1A1-D508-483F-BACB-0AC3CBFFF842}"/>
              </a:ext>
            </a:extLst>
          </p:cNvPr>
          <p:cNvCxnSpPr/>
          <p:nvPr/>
        </p:nvCxnSpPr>
        <p:spPr>
          <a:xfrm>
            <a:off x="5076825" y="4679351"/>
            <a:ext cx="215900" cy="358775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xmlns="" id="{DE547569-5175-4363-B3B3-8C00520F5AA3}"/>
              </a:ext>
            </a:extLst>
          </p:cNvPr>
          <p:cNvCxnSpPr/>
          <p:nvPr/>
        </p:nvCxnSpPr>
        <p:spPr>
          <a:xfrm flipH="1">
            <a:off x="5292725" y="4679351"/>
            <a:ext cx="215900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>
            <a:extLst>
              <a:ext uri="{FF2B5EF4-FFF2-40B4-BE49-F238E27FC236}">
                <a16:creationId xmlns:a16="http://schemas.microsoft.com/office/drawing/2014/main" xmlns="" id="{903D363D-534D-4D50-97A7-D7960B3F4869}"/>
              </a:ext>
            </a:extLst>
          </p:cNvPr>
          <p:cNvCxnSpPr/>
          <p:nvPr/>
        </p:nvCxnSpPr>
        <p:spPr>
          <a:xfrm>
            <a:off x="5508625" y="4679351"/>
            <a:ext cx="215900" cy="358775"/>
          </a:xfrm>
          <a:prstGeom prst="straightConnector1">
            <a:avLst/>
          </a:prstGeom>
          <a:ln w="9525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xmlns="" id="{89AE5CFA-A5B6-49DB-978B-38D883B936F1}"/>
              </a:ext>
            </a:extLst>
          </p:cNvPr>
          <p:cNvCxnSpPr/>
          <p:nvPr/>
        </p:nvCxnSpPr>
        <p:spPr>
          <a:xfrm flipH="1">
            <a:off x="3132138" y="4679351"/>
            <a:ext cx="215900" cy="35877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xmlns="" id="{68CAA40B-0DF3-430D-A483-FE72F68765F8}"/>
              </a:ext>
            </a:extLst>
          </p:cNvPr>
          <p:cNvCxnSpPr/>
          <p:nvPr/>
        </p:nvCxnSpPr>
        <p:spPr>
          <a:xfrm>
            <a:off x="3132138" y="50381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xmlns="" id="{7346B3E4-DA56-4D0B-B097-62193893E37F}"/>
              </a:ext>
            </a:extLst>
          </p:cNvPr>
          <p:cNvCxnSpPr/>
          <p:nvPr/>
        </p:nvCxnSpPr>
        <p:spPr>
          <a:xfrm flipH="1">
            <a:off x="3348038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xmlns="" id="{B4F841F2-0A6D-4B2E-A7E4-294CC600B8D3}"/>
              </a:ext>
            </a:extLst>
          </p:cNvPr>
          <p:cNvCxnSpPr/>
          <p:nvPr/>
        </p:nvCxnSpPr>
        <p:spPr>
          <a:xfrm>
            <a:off x="3563938" y="50381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xmlns="" id="{8B9D479C-F6EE-4CC3-9289-B14C61F45F56}"/>
              </a:ext>
            </a:extLst>
          </p:cNvPr>
          <p:cNvCxnSpPr/>
          <p:nvPr/>
        </p:nvCxnSpPr>
        <p:spPr>
          <a:xfrm flipH="1">
            <a:off x="3779838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xmlns="" id="{62E65973-20E7-411B-803B-707DA281CD04}"/>
              </a:ext>
            </a:extLst>
          </p:cNvPr>
          <p:cNvCxnSpPr/>
          <p:nvPr/>
        </p:nvCxnSpPr>
        <p:spPr>
          <a:xfrm>
            <a:off x="3995738" y="50381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xmlns="" id="{BA474557-8278-420C-A1BC-1B640D2184BD}"/>
              </a:ext>
            </a:extLst>
          </p:cNvPr>
          <p:cNvCxnSpPr/>
          <p:nvPr/>
        </p:nvCxnSpPr>
        <p:spPr>
          <a:xfrm flipH="1">
            <a:off x="4211638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>
            <a:extLst>
              <a:ext uri="{FF2B5EF4-FFF2-40B4-BE49-F238E27FC236}">
                <a16:creationId xmlns:a16="http://schemas.microsoft.com/office/drawing/2014/main" xmlns="" id="{98FA9439-31AD-4469-97CF-085FC902B81B}"/>
              </a:ext>
            </a:extLst>
          </p:cNvPr>
          <p:cNvCxnSpPr/>
          <p:nvPr/>
        </p:nvCxnSpPr>
        <p:spPr>
          <a:xfrm>
            <a:off x="4427538" y="50381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xmlns="" id="{1A5195D2-5119-4BB4-8BD8-90DFAC110C19}"/>
              </a:ext>
            </a:extLst>
          </p:cNvPr>
          <p:cNvCxnSpPr/>
          <p:nvPr/>
        </p:nvCxnSpPr>
        <p:spPr>
          <a:xfrm flipH="1">
            <a:off x="4643438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>
            <a:extLst>
              <a:ext uri="{FF2B5EF4-FFF2-40B4-BE49-F238E27FC236}">
                <a16:creationId xmlns:a16="http://schemas.microsoft.com/office/drawing/2014/main" xmlns="" id="{6C737CC3-5127-4318-8D6A-273836943D46}"/>
              </a:ext>
            </a:extLst>
          </p:cNvPr>
          <p:cNvCxnSpPr/>
          <p:nvPr/>
        </p:nvCxnSpPr>
        <p:spPr>
          <a:xfrm>
            <a:off x="4859338" y="5038126"/>
            <a:ext cx="217487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>
            <a:extLst>
              <a:ext uri="{FF2B5EF4-FFF2-40B4-BE49-F238E27FC236}">
                <a16:creationId xmlns:a16="http://schemas.microsoft.com/office/drawing/2014/main" xmlns="" id="{C5B1E372-7F0A-4AE8-91D5-DC090933E399}"/>
              </a:ext>
            </a:extLst>
          </p:cNvPr>
          <p:cNvCxnSpPr/>
          <p:nvPr/>
        </p:nvCxnSpPr>
        <p:spPr>
          <a:xfrm flipH="1">
            <a:off x="5076825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xmlns="" id="{5A7D417B-729F-4B25-8867-FCE5E120D609}"/>
              </a:ext>
            </a:extLst>
          </p:cNvPr>
          <p:cNvCxnSpPr/>
          <p:nvPr/>
        </p:nvCxnSpPr>
        <p:spPr>
          <a:xfrm>
            <a:off x="5292725" y="5038126"/>
            <a:ext cx="215900" cy="360362"/>
          </a:xfrm>
          <a:prstGeom prst="straightConnector1">
            <a:avLst/>
          </a:prstGeom>
          <a:ln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xmlns="" id="{8F6E4A70-DA76-4D5B-94CE-F955BE0A05FA}"/>
              </a:ext>
            </a:extLst>
          </p:cNvPr>
          <p:cNvCxnSpPr/>
          <p:nvPr/>
        </p:nvCxnSpPr>
        <p:spPr>
          <a:xfrm flipH="1">
            <a:off x="5508625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>
            <a:extLst>
              <a:ext uri="{FF2B5EF4-FFF2-40B4-BE49-F238E27FC236}">
                <a16:creationId xmlns:a16="http://schemas.microsoft.com/office/drawing/2014/main" xmlns="" id="{FF287C1A-C363-47C3-97CB-C8B205F96A4A}"/>
              </a:ext>
            </a:extLst>
          </p:cNvPr>
          <p:cNvCxnSpPr/>
          <p:nvPr/>
        </p:nvCxnSpPr>
        <p:spPr>
          <a:xfrm>
            <a:off x="5724525" y="5038126"/>
            <a:ext cx="215900" cy="360362"/>
          </a:xfrm>
          <a:prstGeom prst="straightConnector1">
            <a:avLst/>
          </a:prstGeom>
          <a:ln w="63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xmlns="" id="{9262101C-7B00-44D0-B7BD-9A523081C009}"/>
              </a:ext>
            </a:extLst>
          </p:cNvPr>
          <p:cNvCxnSpPr/>
          <p:nvPr/>
        </p:nvCxnSpPr>
        <p:spPr>
          <a:xfrm flipH="1">
            <a:off x="2916238" y="5038126"/>
            <a:ext cx="215900" cy="3603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xmlns="" id="{CD89FB4E-6C2A-41C1-932B-F44FC1AA7508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3696488" y="1772639"/>
            <a:ext cx="723901" cy="1106487"/>
          </a:xfrm>
          <a:prstGeom prst="straightConnector1">
            <a:avLst/>
          </a:prstGeom>
          <a:ln w="571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54D0066-C018-4384-A555-2047B73A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661638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1</a:t>
            </a:r>
            <a:endParaRPr lang="ru-RU" altLang="ru-RU" sz="18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7C70FD26-B73B-4989-9A80-ADACDDBDF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919" y="3071651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2</a:t>
            </a:r>
            <a:endParaRPr lang="ru-RU" altLang="ru-RU" sz="1800" dirty="0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EADC359A-FED6-466D-871D-471A22CE2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453801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3</a:t>
            </a:r>
            <a:endParaRPr lang="ru-RU" altLang="ru-RU" sz="18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E2791AEC-D5C3-4F8F-BB6A-7BE650A96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814163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4</a:t>
            </a:r>
            <a:endParaRPr lang="ru-RU" altLang="ru-RU" sz="1800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4829986D-831B-41A3-A74D-EBDF7CF30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174526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5</a:t>
            </a:r>
            <a:endParaRPr lang="ru-RU" altLang="ru-RU" sz="1800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F32677A2-BEAE-4A09-80AA-4D92FB557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4465079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6</a:t>
            </a:r>
            <a:endParaRPr lang="ru-RU" altLang="ru-RU" sz="1800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82C33625-0558-4EB3-BC8E-920A9CAC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895251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7</a:t>
            </a:r>
            <a:endParaRPr lang="ru-RU" altLang="ru-RU" sz="1800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xmlns="" id="{139BCD2B-738A-4135-8F3A-AE89060A2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013938"/>
            <a:ext cx="827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X-Ray</a:t>
            </a:r>
            <a:endParaRPr lang="ru-RU" altLang="ru-RU" sz="1800"/>
          </a:p>
        </p:txBody>
      </p:sp>
      <p:cxnSp>
        <p:nvCxnSpPr>
          <p:cNvPr id="202" name="Прямая со стрелкой 201">
            <a:extLst>
              <a:ext uri="{FF2B5EF4-FFF2-40B4-BE49-F238E27FC236}">
                <a16:creationId xmlns:a16="http://schemas.microsoft.com/office/drawing/2014/main" xmlns="" id="{6BB1641A-4F51-439E-9CDC-03599B8AD3BE}"/>
              </a:ext>
            </a:extLst>
          </p:cNvPr>
          <p:cNvCxnSpPr/>
          <p:nvPr/>
        </p:nvCxnSpPr>
        <p:spPr>
          <a:xfrm>
            <a:off x="4427538" y="5469926"/>
            <a:ext cx="431800" cy="649287"/>
          </a:xfrm>
          <a:prstGeom prst="straightConnector1">
            <a:avLst/>
          </a:prstGeom>
          <a:ln w="57150">
            <a:solidFill>
              <a:srgbClr val="AD01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>
            <a:extLst>
              <a:ext uri="{FF2B5EF4-FFF2-40B4-BE49-F238E27FC236}">
                <a16:creationId xmlns:a16="http://schemas.microsoft.com/office/drawing/2014/main" xmlns="" id="{C1696E7A-EFE4-4FD9-8592-34C41D99A6B0}"/>
              </a:ext>
            </a:extLst>
          </p:cNvPr>
          <p:cNvCxnSpPr/>
          <p:nvPr/>
        </p:nvCxnSpPr>
        <p:spPr>
          <a:xfrm flipH="1">
            <a:off x="3995738" y="5469926"/>
            <a:ext cx="431800" cy="64928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6BBA68D3-F95E-4F55-BC5C-321F8E3E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830288"/>
            <a:ext cx="4238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7030A0"/>
                </a:solidFill>
              </a:rPr>
              <a:t>E</a:t>
            </a:r>
            <a:r>
              <a:rPr lang="en-US" altLang="ru-RU" sz="1800" b="1" baseline="-25000">
                <a:solidFill>
                  <a:srgbClr val="7030A0"/>
                </a:solidFill>
              </a:rPr>
              <a:t>0</a:t>
            </a:r>
            <a:endParaRPr lang="ru-RU" altLang="ru-RU" sz="1800" b="1" baseline="-25000">
              <a:solidFill>
                <a:srgbClr val="7030A0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F4091585-F3B0-4A62-BB76-A5C8B153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830288"/>
            <a:ext cx="4222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7030A0"/>
                </a:solidFill>
              </a:rPr>
              <a:t>E</a:t>
            </a:r>
            <a:r>
              <a:rPr lang="en-US" altLang="ru-RU" sz="1800" b="1" baseline="-25000" dirty="0">
                <a:solidFill>
                  <a:srgbClr val="7030A0"/>
                </a:solidFill>
              </a:rPr>
              <a:t>1</a:t>
            </a:r>
            <a:endParaRPr lang="ru-RU" altLang="ru-RU" sz="1800" b="1" baseline="-25000" dirty="0">
              <a:solidFill>
                <a:srgbClr val="7030A0"/>
              </a:solidFill>
            </a:endParaRPr>
          </a:p>
        </p:txBody>
      </p:sp>
      <p:sp>
        <p:nvSpPr>
          <p:cNvPr id="59472" name="TextBox 206">
            <a:extLst>
              <a:ext uri="{FF2B5EF4-FFF2-40B4-BE49-F238E27FC236}">
                <a16:creationId xmlns:a16="http://schemas.microsoft.com/office/drawing/2014/main" xmlns="" id="{44436911-3CEA-4732-8EDF-BE81F41AE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Иллюстрация </a:t>
            </a:r>
            <a:r>
              <a:rPr lang="ru-RU" altLang="ru-RU" b="1" dirty="0">
                <a:solidFill>
                  <a:srgbClr val="FF0000"/>
                </a:solidFill>
              </a:rPr>
              <a:t>динамического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многократного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на плоскостях кристаллической решетки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6AB45D43-7C7B-49BF-B22D-179C651C7D14}"/>
              </a:ext>
            </a:extLst>
          </p:cNvPr>
          <p:cNvSpPr/>
          <p:nvPr/>
        </p:nvSpPr>
        <p:spPr>
          <a:xfrm>
            <a:off x="3625929" y="1702967"/>
            <a:ext cx="153909" cy="139339"/>
          </a:xfrm>
          <a:prstGeom prst="ellipse">
            <a:avLst/>
          </a:prstGeom>
          <a:solidFill>
            <a:srgbClr val="AD0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0611F7D-86C9-4B96-B02E-EE10FB92C3C6}"/>
              </a:ext>
            </a:extLst>
          </p:cNvPr>
          <p:cNvSpPr txBox="1"/>
          <p:nvPr/>
        </p:nvSpPr>
        <p:spPr>
          <a:xfrm>
            <a:off x="0" y="6386541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-25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дифрагированная волна; </a:t>
            </a:r>
            <a:r>
              <a:rPr lang="en-US" sz="24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-25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проходящая волна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0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5" grpId="0" animBg="1"/>
      <p:bldP spid="206" grpId="0" animBg="1"/>
      <p:bldP spid="59472" grpId="0" animBg="1"/>
      <p:bldP spid="82" grpId="0" animBg="1"/>
      <p:bldP spid="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>
            <a:extLst>
              <a:ext uri="{FF2B5EF4-FFF2-40B4-BE49-F238E27FC236}">
                <a16:creationId xmlns:a16="http://schemas.microsoft.com/office/drawing/2014/main" xmlns="" id="{1C58268A-1D26-41CF-8298-09EFC7F0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ФИЗИЧЕСКИЕ ОСНОВЫ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КИНЕМАТИЧЕСКОЙ ТЕОРИИ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РЕНТГЕНОВСКИХ ЛУЧЕЙ</a:t>
            </a:r>
          </a:p>
        </p:txBody>
      </p:sp>
      <p:sp>
        <p:nvSpPr>
          <p:cNvPr id="375814" name="Text Box 6">
            <a:extLst>
              <a:ext uri="{FF2B5EF4-FFF2-40B4-BE49-F238E27FC236}">
                <a16:creationId xmlns:a16="http://schemas.microsoft.com/office/drawing/2014/main" xmlns="" id="{6F64CA4B-BC9C-4CD4-95B0-478DA4DC9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1628775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Рассеяние на бесконечной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периодической трехмерной решетке</a:t>
            </a:r>
            <a:r>
              <a:rPr lang="ru-RU" altLang="ru-RU" sz="2400" dirty="0"/>
              <a:t> </a:t>
            </a:r>
          </a:p>
        </p:txBody>
      </p:sp>
      <p:sp>
        <p:nvSpPr>
          <p:cNvPr id="60420" name="Rectangle 7">
            <a:extLst>
              <a:ext uri="{FF2B5EF4-FFF2-40B4-BE49-F238E27FC236}">
                <a16:creationId xmlns:a16="http://schemas.microsoft.com/office/drawing/2014/main" xmlns="" id="{9F43B50F-0C63-4CC2-B56F-1279F1F2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42656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0421" name="Rectangle 8">
            <a:extLst>
              <a:ext uri="{FF2B5EF4-FFF2-40B4-BE49-F238E27FC236}">
                <a16:creationId xmlns:a16="http://schemas.microsoft.com/office/drawing/2014/main" xmlns="" id="{36D05056-D1FB-4466-B92E-86FED972B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42656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0422" name="Rectangle 9">
            <a:extLst>
              <a:ext uri="{FF2B5EF4-FFF2-40B4-BE49-F238E27FC236}">
                <a16:creationId xmlns:a16="http://schemas.microsoft.com/office/drawing/2014/main" xmlns="" id="{85B7CE59-343B-4ACE-A9C5-73C654AF8FF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7338" y="4267200"/>
            <a:ext cx="80295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375818" name="Text Box 10">
            <a:extLst>
              <a:ext uri="{FF2B5EF4-FFF2-40B4-BE49-F238E27FC236}">
                <a16:creationId xmlns:a16="http://schemas.microsoft.com/office/drawing/2014/main" xmlns="" id="{FAA0FCA8-50D8-457E-91CC-D06BE0A2F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37288"/>
            <a:ext cx="40687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Это кинематическое рассеяние !!!</a:t>
            </a:r>
            <a:endParaRPr lang="ru-RU" altLang="ru-RU" sz="1800" b="1"/>
          </a:p>
        </p:txBody>
      </p:sp>
      <p:pic>
        <p:nvPicPr>
          <p:cNvPr id="375820" name="Picture 12" descr="KINTMATIC">
            <a:extLst>
              <a:ext uri="{FF2B5EF4-FFF2-40B4-BE49-F238E27FC236}">
                <a16:creationId xmlns:a16="http://schemas.microsoft.com/office/drawing/2014/main" xmlns="" id="{5DBAB7F2-5BFC-4EB6-B5AC-C3F97E3B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709863"/>
            <a:ext cx="4262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21" name="Text Box 13">
            <a:extLst>
              <a:ext uri="{FF2B5EF4-FFF2-40B4-BE49-F238E27FC236}">
                <a16:creationId xmlns:a16="http://schemas.microsoft.com/office/drawing/2014/main" xmlns="" id="{125CB0E0-F5C2-4925-8A49-9854F1A35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429000"/>
            <a:ext cx="47879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 кинематической теории учитываются только однократные акты рассеяния</a:t>
            </a:r>
          </a:p>
        </p:txBody>
      </p:sp>
    </p:spTree>
    <p:extLst>
      <p:ext uri="{BB962C8B-B14F-4D97-AF65-F5344CB8AC3E}">
        <p14:creationId xmlns:p14="http://schemas.microsoft.com/office/powerpoint/2010/main" val="29481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375814" grpId="0" animBg="1"/>
      <p:bldP spid="375818" grpId="0" animBg="1"/>
      <p:bldP spid="3758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Rectangle 16">
            <a:extLst>
              <a:ext uri="{FF2B5EF4-FFF2-40B4-BE49-F238E27FC236}">
                <a16:creationId xmlns:a16="http://schemas.microsoft.com/office/drawing/2014/main" xmlns="" id="{711CBEA0-A116-4DC2-BD3E-1EE69EDFB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4089400"/>
            <a:ext cx="3168650" cy="115252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xmlns="" id="{A304DB4E-C342-4B37-8C49-A301E77EF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Рассеяние на бесконечной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периодической решетке</a:t>
            </a:r>
            <a:r>
              <a:rPr lang="ru-RU" altLang="ru-RU"/>
              <a:t> </a:t>
            </a:r>
          </a:p>
        </p:txBody>
      </p:sp>
      <p:sp>
        <p:nvSpPr>
          <p:cNvPr id="61444" name="Rectangle 7">
            <a:extLst>
              <a:ext uri="{FF2B5EF4-FFF2-40B4-BE49-F238E27FC236}">
                <a16:creationId xmlns:a16="http://schemas.microsoft.com/office/drawing/2014/main" xmlns="" id="{18F8D501-A746-4263-925D-DB5E1E965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1445" name="Rectangle 9">
            <a:extLst>
              <a:ext uri="{FF2B5EF4-FFF2-40B4-BE49-F238E27FC236}">
                <a16:creationId xmlns:a16="http://schemas.microsoft.com/office/drawing/2014/main" xmlns="" id="{3FEA5BBC-F4CC-40D2-BCF8-067918327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7180" name="Picture 12" descr="Рисунок62">
            <a:extLst>
              <a:ext uri="{FF2B5EF4-FFF2-40B4-BE49-F238E27FC236}">
                <a16:creationId xmlns:a16="http://schemas.microsoft.com/office/drawing/2014/main" xmlns="" id="{2DA0026F-8575-4A74-A225-F55CD90C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089400"/>
            <a:ext cx="2228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Рисунок63">
            <a:extLst>
              <a:ext uri="{FF2B5EF4-FFF2-40B4-BE49-F238E27FC236}">
                <a16:creationId xmlns:a16="http://schemas.microsoft.com/office/drawing/2014/main" xmlns="" id="{61AA2CB7-5944-46BC-A564-7FB6C47B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160838"/>
            <a:ext cx="30289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15">
            <a:extLst>
              <a:ext uri="{FF2B5EF4-FFF2-40B4-BE49-F238E27FC236}">
                <a16:creationId xmlns:a16="http://schemas.microsoft.com/office/drawing/2014/main" xmlns="" id="{D5555BBF-F2A9-4660-8EFC-1B711F2A8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73238"/>
            <a:ext cx="44942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кинематическое рассеяние</a:t>
            </a:r>
            <a:r>
              <a:rPr lang="ru-RU" altLang="ru-RU" sz="1800"/>
              <a:t> </a:t>
            </a:r>
          </a:p>
        </p:txBody>
      </p:sp>
      <p:pic>
        <p:nvPicPr>
          <p:cNvPr id="79883" name="Picture 13" descr="D:\Untitled-1.jpg">
            <a:extLst>
              <a:ext uri="{FF2B5EF4-FFF2-40B4-BE49-F238E27FC236}">
                <a16:creationId xmlns:a16="http://schemas.microsoft.com/office/drawing/2014/main" xmlns="" id="{38314988-0FF5-4C0B-AA19-0A6837C17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196975"/>
            <a:ext cx="29606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Text Box 13">
            <a:extLst>
              <a:ext uri="{FF2B5EF4-FFF2-40B4-BE49-F238E27FC236}">
                <a16:creationId xmlns:a16="http://schemas.microsoft.com/office/drawing/2014/main" xmlns="" id="{1020F2D6-F5EB-42C7-A861-BA9FF6C03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5313363"/>
            <a:ext cx="21812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Рассеяние на одном электроне</a:t>
            </a:r>
          </a:p>
        </p:txBody>
      </p:sp>
      <p:sp>
        <p:nvSpPr>
          <p:cNvPr id="79886" name="Text Box 14">
            <a:extLst>
              <a:ext uri="{FF2B5EF4-FFF2-40B4-BE49-F238E27FC236}">
                <a16:creationId xmlns:a16="http://schemas.microsoft.com/office/drawing/2014/main" xmlns="" id="{649F1120-D6CE-4A1F-8171-32A8B0C74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88" y="5457825"/>
            <a:ext cx="2430462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Рассеяние на атоме </a:t>
            </a:r>
            <a:endParaRPr lang="en-US" altLang="ru-RU" sz="1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3333FF"/>
                </a:solidFill>
              </a:rPr>
              <a:t>f(</a:t>
            </a:r>
            <a:r>
              <a:rPr lang="en-US" altLang="ru-RU" sz="1800" i="1">
                <a:solidFill>
                  <a:srgbClr val="3333FF"/>
                </a:solidFill>
                <a:latin typeface="Symbol" panose="05050102010706020507" pitchFamily="18" charset="2"/>
              </a:rPr>
              <a:t>q</a:t>
            </a:r>
            <a:r>
              <a:rPr lang="en-US" altLang="ru-RU" sz="1800" i="1">
                <a:solidFill>
                  <a:srgbClr val="3333FF"/>
                </a:solidFill>
              </a:rPr>
              <a:t>)</a:t>
            </a:r>
            <a:r>
              <a:rPr lang="ru-RU" altLang="ru-RU" sz="1800">
                <a:solidFill>
                  <a:srgbClr val="3333FF"/>
                </a:solidFill>
              </a:rPr>
              <a:t>-атомный фактор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рассеяния</a:t>
            </a:r>
          </a:p>
        </p:txBody>
      </p:sp>
      <p:pic>
        <p:nvPicPr>
          <p:cNvPr id="14" name="Picture 8" descr="Рисунок1">
            <a:extLst>
              <a:ext uri="{FF2B5EF4-FFF2-40B4-BE49-F238E27FC236}">
                <a16:creationId xmlns:a16="http://schemas.microsoft.com/office/drawing/2014/main" xmlns="" id="{F79D27F1-2DE6-4406-AAA1-B22704C2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2305050" cy="550863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graphicFrame>
        <p:nvGraphicFramePr>
          <p:cNvPr id="79888" name="Object 16">
            <a:extLst>
              <a:ext uri="{FF2B5EF4-FFF2-40B4-BE49-F238E27FC236}">
                <a16:creationId xmlns:a16="http://schemas.microsoft.com/office/drawing/2014/main" xmlns="" id="{FEED1FC0-7066-412A-99DD-5DBE418275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49613" y="6065838"/>
          <a:ext cx="1839912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" name="Equation" r:id="rId7" imgW="660400" imgH="279400" progId="Equation.DSMT4">
                  <p:embed/>
                </p:oleObj>
              </mc:Choice>
              <mc:Fallback>
                <p:oleObj name="Equation" r:id="rId7" imgW="660400" imgH="279400" progId="Equation.DSMT4">
                  <p:embed/>
                  <p:pic>
                    <p:nvPicPr>
                      <p:cNvPr id="79888" name="Object 16">
                        <a:extLst>
                          <a:ext uri="{FF2B5EF4-FFF2-40B4-BE49-F238E27FC236}">
                            <a16:creationId xmlns:a16="http://schemas.microsoft.com/office/drawing/2014/main" xmlns="" id="{FEED1FC0-7066-412A-99DD-5DBE418275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3" y="6065838"/>
                        <a:ext cx="1839912" cy="777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4" name="Объект 1">
            <a:extLst>
              <a:ext uri="{FF2B5EF4-FFF2-40B4-BE49-F238E27FC236}">
                <a16:creationId xmlns:a16="http://schemas.microsoft.com/office/drawing/2014/main" xmlns="" id="{75141360-9CB2-4679-A6B2-318F87914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3" name="Equation" r:id="rId9" imgW="114102" imgH="177492" progId="Equation.DSMT4">
                  <p:embed/>
                </p:oleObj>
              </mc:Choice>
              <mc:Fallback>
                <p:oleObj name="Equation" r:id="rId9" imgW="114102" imgH="177492" progId="Equation.DSMT4">
                  <p:embed/>
                  <p:pic>
                    <p:nvPicPr>
                      <p:cNvPr id="61454" name="Объект 1">
                        <a:extLst>
                          <a:ext uri="{FF2B5EF4-FFF2-40B4-BE49-F238E27FC236}">
                            <a16:creationId xmlns:a16="http://schemas.microsoft.com/office/drawing/2014/main" xmlns="" id="{75141360-9CB2-4679-A6B2-318F87914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0100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9" name="Объект 1">
            <a:extLst>
              <a:ext uri="{FF2B5EF4-FFF2-40B4-BE49-F238E27FC236}">
                <a16:creationId xmlns:a16="http://schemas.microsoft.com/office/drawing/2014/main" xmlns="" id="{7FBE24B3-A6CB-4393-84F8-385A956BB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409233"/>
              </p:ext>
            </p:extLst>
          </p:nvPr>
        </p:nvGraphicFramePr>
        <p:xfrm>
          <a:off x="3162300" y="4084638"/>
          <a:ext cx="19018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4" name="Equation" r:id="rId11" imgW="901440" imgH="482400" progId="Equation.DSMT4">
                  <p:embed/>
                </p:oleObj>
              </mc:Choice>
              <mc:Fallback>
                <p:oleObj name="Equation" r:id="rId11" imgW="901440" imgH="482400" progId="Equation.DSMT4">
                  <p:embed/>
                  <p:pic>
                    <p:nvPicPr>
                      <p:cNvPr id="62479" name="Объект 1">
                        <a:extLst>
                          <a:ext uri="{FF2B5EF4-FFF2-40B4-BE49-F238E27FC236}">
                            <a16:creationId xmlns:a16="http://schemas.microsoft.com/office/drawing/2014/main" xmlns="" id="{7FBE24B3-A6CB-4393-84F8-385A956BBF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4084638"/>
                        <a:ext cx="1901825" cy="1019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80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 animBg="1"/>
      <p:bldP spid="7173" grpId="0" animBg="1"/>
      <p:bldP spid="7183" grpId="0" animBg="1"/>
      <p:bldP spid="79885" grpId="0" animBg="1"/>
      <p:bldP spid="7988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>
            <a:extLst>
              <a:ext uri="{FF2B5EF4-FFF2-40B4-BE49-F238E27FC236}">
                <a16:creationId xmlns:a16="http://schemas.microsoft.com/office/drawing/2014/main" xmlns="" id="{354044A8-A70E-4ACE-BD44-1C2395FA5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Интерференционная функция ЛАУЭ</a:t>
            </a:r>
          </a:p>
        </p:txBody>
      </p:sp>
      <p:sp>
        <p:nvSpPr>
          <p:cNvPr id="61443" name="TextBox 4">
            <a:extLst>
              <a:ext uri="{FF2B5EF4-FFF2-40B4-BE49-F238E27FC236}">
                <a16:creationId xmlns:a16="http://schemas.microsoft.com/office/drawing/2014/main" xmlns="" id="{C61BB6F5-A384-4876-80E7-8E1C9710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922973"/>
            <a:ext cx="5387975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800" dirty="0"/>
              <a:t>Рассмотрим </a:t>
            </a:r>
            <a:r>
              <a:rPr lang="ru-RU" altLang="ru-RU" sz="1800" dirty="0">
                <a:solidFill>
                  <a:srgbClr val="FF0000"/>
                </a:solidFill>
              </a:rPr>
              <a:t>трехмерную периодическую решетку </a:t>
            </a:r>
            <a:r>
              <a:rPr lang="ru-RU" altLang="ru-RU" sz="1800" dirty="0">
                <a:solidFill>
                  <a:srgbClr val="AD01BF"/>
                </a:solidFill>
              </a:rPr>
              <a:t>(для простоты рассмотрения будем далее рисовать плоскую решетку)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с параметрами  </a:t>
            </a:r>
            <a:r>
              <a:rPr lang="en-US" altLang="ru-RU" sz="1800" b="1" dirty="0"/>
              <a:t>a, b c </a:t>
            </a:r>
            <a:r>
              <a:rPr lang="ru-RU" altLang="ru-RU" sz="1800" dirty="0"/>
              <a:t>и вектором трансляции </a:t>
            </a:r>
            <a:r>
              <a:rPr lang="en-US" altLang="ru-RU" sz="1800" b="1" dirty="0" err="1"/>
              <a:t>r</a:t>
            </a:r>
            <a:r>
              <a:rPr lang="en-US" altLang="ru-RU" sz="1800" baseline="-25000" dirty="0" err="1"/>
              <a:t>j</a:t>
            </a:r>
            <a:r>
              <a:rPr lang="en-US" altLang="ru-RU" sz="1800" dirty="0"/>
              <a:t>=</a:t>
            </a:r>
            <a:r>
              <a:rPr lang="en-US" altLang="ru-RU" sz="1800" b="1" dirty="0" err="1"/>
              <a:t>a</a:t>
            </a:r>
            <a:r>
              <a:rPr lang="en-US" altLang="ru-RU" sz="1800" dirty="0" err="1"/>
              <a:t>m+</a:t>
            </a:r>
            <a:r>
              <a:rPr lang="en-US" altLang="ru-RU" sz="1800" b="1" dirty="0" err="1"/>
              <a:t>b</a:t>
            </a:r>
            <a:r>
              <a:rPr lang="en-US" altLang="ru-RU" sz="1800" dirty="0" err="1"/>
              <a:t>n+</a:t>
            </a:r>
            <a:r>
              <a:rPr lang="en-US" altLang="ru-RU" sz="1800" b="1" dirty="0" err="1"/>
              <a:t>c</a:t>
            </a:r>
            <a:r>
              <a:rPr lang="en-US" altLang="ru-RU" sz="1800" dirty="0" err="1"/>
              <a:t>p</a:t>
            </a:r>
            <a:r>
              <a:rPr lang="ru-RU" altLang="ru-RU" sz="1800" dirty="0"/>
              <a:t>. </a:t>
            </a:r>
          </a:p>
        </p:txBody>
      </p:sp>
      <p:sp>
        <p:nvSpPr>
          <p:cNvPr id="61444" name="TextBox 2">
            <a:extLst>
              <a:ext uri="{FF2B5EF4-FFF2-40B4-BE49-F238E27FC236}">
                <a16:creationId xmlns:a16="http://schemas.microsoft.com/office/drawing/2014/main" xmlns="" id="{7CE4AE35-785B-43DA-AB42-A1363C16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890469"/>
            <a:ext cx="53879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Направим на решетку плоскую волну </a:t>
            </a:r>
            <a:endParaRPr lang="en-US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E=E</a:t>
            </a:r>
            <a:r>
              <a:rPr lang="en-US" altLang="ru-RU" sz="1800" b="1" baseline="-25000"/>
              <a:t>0</a:t>
            </a:r>
            <a:r>
              <a:rPr lang="en-US" altLang="ru-RU" sz="1800" b="1"/>
              <a:t>·e</a:t>
            </a:r>
            <a:r>
              <a:rPr lang="en-US" altLang="ru-RU" sz="1800" b="1" baseline="30000"/>
              <a:t>i(</a:t>
            </a:r>
            <a:r>
              <a:rPr lang="el-GR" altLang="ru-RU" sz="1800" b="1" baseline="30000"/>
              <a:t>ω</a:t>
            </a:r>
            <a:r>
              <a:rPr lang="en-US" altLang="ru-RU" sz="1800" b="1" baseline="30000"/>
              <a:t>t-</a:t>
            </a:r>
            <a:r>
              <a:rPr lang="el-GR" altLang="ru-RU" sz="1800" b="1" baseline="30000"/>
              <a:t>φ</a:t>
            </a:r>
            <a:r>
              <a:rPr lang="en-US" altLang="ru-RU" sz="1800" b="1" baseline="30000"/>
              <a:t>)</a:t>
            </a:r>
            <a:r>
              <a:rPr lang="ru-RU" altLang="ru-RU" sz="1800" baseline="30000"/>
              <a:t> </a:t>
            </a:r>
            <a:r>
              <a:rPr lang="en-US" altLang="ru-RU" sz="1800" baseline="30000"/>
              <a:t> </a:t>
            </a:r>
            <a:r>
              <a:rPr lang="ru-RU" altLang="ru-RU" sz="1800"/>
              <a:t>и рассчитаем суммарную рассеянную всеми узлами решетки волну в точке </a:t>
            </a:r>
            <a:r>
              <a:rPr lang="en-US" altLang="ru-RU" sz="1800"/>
              <a:t>M</a:t>
            </a:r>
            <a:r>
              <a:rPr lang="ru-RU" altLang="ru-RU" sz="1800"/>
              <a:t>. </a:t>
            </a:r>
            <a:endParaRPr lang="en-US" altLang="ru-RU" sz="1800"/>
          </a:p>
        </p:txBody>
      </p:sp>
      <p:pic>
        <p:nvPicPr>
          <p:cNvPr id="61445" name="Picture 6">
            <a:extLst>
              <a:ext uri="{FF2B5EF4-FFF2-40B4-BE49-F238E27FC236}">
                <a16:creationId xmlns:a16="http://schemas.microsoft.com/office/drawing/2014/main" xmlns="" id="{7D40F81A-C755-46E1-A44E-5BE4981B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363537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2">
            <a:extLst>
              <a:ext uri="{FF2B5EF4-FFF2-40B4-BE49-F238E27FC236}">
                <a16:creationId xmlns:a16="http://schemas.microsoft.com/office/drawing/2014/main" xmlns="" id="{84F8381A-14D0-45F8-8FFB-6B6DBE329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4580787"/>
            <a:ext cx="5387975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За начало координат выберем узел </a:t>
            </a:r>
            <a:r>
              <a:rPr lang="en-US" altLang="ru-RU" sz="1800" dirty="0"/>
              <a:t>A</a:t>
            </a:r>
            <a:r>
              <a:rPr lang="en-US" altLang="ru-RU" sz="1800" baseline="-25000" dirty="0"/>
              <a:t>0</a:t>
            </a:r>
            <a:r>
              <a:rPr lang="ru-RU" altLang="ru-RU" sz="1800" dirty="0"/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s</a:t>
            </a:r>
            <a:r>
              <a:rPr lang="en-US" altLang="ru-RU" sz="1800" baseline="-25000" dirty="0"/>
              <a:t>0</a:t>
            </a:r>
            <a:r>
              <a:rPr lang="en-US" altLang="ru-RU" sz="1800" dirty="0"/>
              <a:t> – </a:t>
            </a:r>
            <a:r>
              <a:rPr lang="ru-RU" altLang="ru-RU" sz="1800" dirty="0"/>
              <a:t>единичные вектор перпендикулярный фронту волны;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s</a:t>
            </a:r>
            <a:r>
              <a:rPr lang="en-US" altLang="ru-RU" sz="1800" dirty="0"/>
              <a:t> – </a:t>
            </a:r>
            <a:r>
              <a:rPr lang="ru-RU" altLang="ru-RU" sz="1800" dirty="0"/>
              <a:t>единичный вектор определяющий направления на точку</a:t>
            </a:r>
            <a:r>
              <a:rPr lang="en-US" altLang="ru-RU" sz="1800" dirty="0"/>
              <a:t> M</a:t>
            </a:r>
            <a:r>
              <a:rPr lang="ru-RU" altLang="ru-RU" sz="1800" dirty="0"/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R&gt;&gt;|</a:t>
            </a:r>
            <a:r>
              <a:rPr lang="en-US" altLang="ru-RU" sz="1800" b="1" dirty="0"/>
              <a:t>a</a:t>
            </a:r>
            <a:r>
              <a:rPr lang="en-US" altLang="ru-RU" sz="1800" dirty="0"/>
              <a:t>, </a:t>
            </a:r>
            <a:r>
              <a:rPr lang="en-US" altLang="ru-RU" sz="1800" b="1" dirty="0"/>
              <a:t>b</a:t>
            </a:r>
            <a:r>
              <a:rPr lang="en-US" altLang="ru-RU" sz="1800" dirty="0"/>
              <a:t>, </a:t>
            </a:r>
            <a:r>
              <a:rPr lang="en-US" altLang="ru-RU" sz="1800" b="1" dirty="0"/>
              <a:t>c</a:t>
            </a:r>
            <a:r>
              <a:rPr lang="en-US" altLang="ru-RU" sz="1800" dirty="0"/>
              <a:t>|</a:t>
            </a:r>
            <a:r>
              <a:rPr lang="ru-RU" altLang="ru-RU" sz="1800" dirty="0"/>
              <a:t> – расстояние до точки наблюдения существенно больше параметров элементарной ячейки; </a:t>
            </a:r>
            <a:r>
              <a:rPr lang="en-US" altLang="ru-RU" sz="1800" dirty="0"/>
              <a:t> </a:t>
            </a:r>
            <a:endParaRPr lang="ru-RU" altLang="ru-RU" sz="1800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11003968-8937-48D5-84FD-242A9325968D}"/>
              </a:ext>
            </a:extLst>
          </p:cNvPr>
          <p:cNvCxnSpPr/>
          <p:nvPr/>
        </p:nvCxnSpPr>
        <p:spPr>
          <a:xfrm flipV="1">
            <a:off x="1352550" y="4522788"/>
            <a:ext cx="142875" cy="7921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8" name="TextBox 9">
            <a:extLst>
              <a:ext uri="{FF2B5EF4-FFF2-40B4-BE49-F238E27FC236}">
                <a16:creationId xmlns:a16="http://schemas.microsoft.com/office/drawing/2014/main" xmlns="" id="{06992D19-D1A7-4976-B7A0-139F17AF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4291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/>
              <a:t>s</a:t>
            </a:r>
            <a:endParaRPr lang="ru-RU" altLang="ru-RU" sz="2000" b="1"/>
          </a:p>
        </p:txBody>
      </p:sp>
    </p:spTree>
    <p:extLst>
      <p:ext uri="{BB962C8B-B14F-4D97-AF65-F5344CB8AC3E}">
        <p14:creationId xmlns:p14="http://schemas.microsoft.com/office/powerpoint/2010/main" val="34001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443" grpId="0" animBg="1"/>
      <p:bldP spid="61444" grpId="0" animBg="1"/>
      <p:bldP spid="61446" grpId="0" animBg="1"/>
      <p:bldP spid="6144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4">
            <a:extLst>
              <a:ext uri="{FF2B5EF4-FFF2-40B4-BE49-F238E27FC236}">
                <a16:creationId xmlns:a16="http://schemas.microsoft.com/office/drawing/2014/main" xmlns="" id="{54661044-AE62-4C48-BF3B-DB2A91D80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235542"/>
            <a:ext cx="5148262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/>
              <a:t>Положим, что в узле А</a:t>
            </a:r>
            <a:r>
              <a:rPr lang="ru-RU" altLang="ru-RU" sz="1800" baseline="-25000" dirty="0"/>
              <a:t>0</a:t>
            </a:r>
            <a:r>
              <a:rPr lang="ru-RU" altLang="ru-RU" sz="1800" dirty="0"/>
              <a:t> фаза волны </a:t>
            </a:r>
            <a:r>
              <a:rPr lang="en-US" altLang="ru-RU" sz="1800" b="1" dirty="0"/>
              <a:t>E</a:t>
            </a:r>
            <a:r>
              <a:rPr lang="en-US" altLang="ru-RU" sz="1800" dirty="0"/>
              <a:t> </a:t>
            </a:r>
            <a:r>
              <a:rPr lang="ru-RU" altLang="ru-RU" sz="1800" dirty="0"/>
              <a:t>равна нулю т.е. </a:t>
            </a:r>
            <a:r>
              <a:rPr lang="el-GR" altLang="ru-RU" sz="1800" dirty="0"/>
              <a:t>φ</a:t>
            </a:r>
            <a:r>
              <a:rPr lang="en-US" altLang="ru-RU" sz="1800" baseline="-25000" dirty="0"/>
              <a:t>0</a:t>
            </a:r>
            <a:r>
              <a:rPr lang="en-US" altLang="ru-RU" sz="1800" dirty="0"/>
              <a:t>=0</a:t>
            </a:r>
            <a:r>
              <a:rPr lang="ru-RU" altLang="ru-RU" sz="1800" dirty="0"/>
              <a:t>. Тогда до узла </a:t>
            </a:r>
            <a:r>
              <a:rPr lang="en-US" altLang="ru-RU" sz="1800" dirty="0" err="1"/>
              <a:t>A</a:t>
            </a:r>
            <a:r>
              <a:rPr lang="en-US" altLang="ru-RU" sz="1800" baseline="-25000" dirty="0" err="1"/>
              <a:t>j</a:t>
            </a:r>
            <a:r>
              <a:rPr lang="en-US" altLang="ru-RU" sz="1800" dirty="0"/>
              <a:t> </a:t>
            </a:r>
            <a:r>
              <a:rPr lang="ru-RU" altLang="ru-RU" sz="1800" dirty="0"/>
              <a:t>фронт волны дойдет с разностью хода </a:t>
            </a:r>
            <a:r>
              <a:rPr lang="el-GR" altLang="ru-RU" sz="1800" dirty="0"/>
              <a:t>Δ</a:t>
            </a:r>
            <a:r>
              <a:rPr lang="ru-RU" altLang="ru-RU" sz="1800" dirty="0"/>
              <a:t>=(</a:t>
            </a:r>
            <a:r>
              <a:rPr lang="en-US" altLang="ru-RU" sz="1800" b="1" dirty="0"/>
              <a:t>r</a:t>
            </a:r>
            <a:r>
              <a:rPr lang="en-US" altLang="ru-RU" sz="1800" baseline="-25000" dirty="0"/>
              <a:t>j</a:t>
            </a:r>
            <a:r>
              <a:rPr lang="en-US" altLang="ru-RU" sz="1800" dirty="0"/>
              <a:t>,</a:t>
            </a:r>
            <a:r>
              <a:rPr lang="en-US" altLang="ru-RU" sz="1800" b="1" dirty="0"/>
              <a:t>s</a:t>
            </a:r>
            <a:r>
              <a:rPr lang="en-US" altLang="ru-RU" sz="1800" baseline="-25000" dirty="0"/>
              <a:t>0</a:t>
            </a:r>
            <a:r>
              <a:rPr lang="en-US" altLang="ru-RU" sz="1800" dirty="0"/>
              <a:t>) </a:t>
            </a:r>
            <a:r>
              <a:rPr lang="ru-RU" altLang="ru-RU" sz="1800" dirty="0"/>
              <a:t>и следовательно фаза в точке </a:t>
            </a:r>
            <a:r>
              <a:rPr lang="en-US" altLang="ru-RU" sz="1800" dirty="0" err="1"/>
              <a:t>A</a:t>
            </a:r>
            <a:r>
              <a:rPr lang="en-US" altLang="ru-RU" sz="1800" baseline="-25000" dirty="0" err="1"/>
              <a:t>j</a:t>
            </a:r>
            <a:r>
              <a:rPr lang="en-US" altLang="ru-RU" sz="1800" baseline="-25000" dirty="0"/>
              <a:t> </a:t>
            </a:r>
            <a:r>
              <a:rPr lang="ru-RU" altLang="ru-RU" sz="1800" baseline="-25000" dirty="0"/>
              <a:t> </a:t>
            </a:r>
            <a:r>
              <a:rPr lang="ru-RU" altLang="ru-RU" sz="1800" dirty="0"/>
              <a:t>будет </a:t>
            </a:r>
          </a:p>
          <a:p>
            <a:pPr algn="ctr">
              <a:spcBef>
                <a:spcPct val="0"/>
              </a:spcBef>
              <a:buNone/>
            </a:pPr>
            <a:r>
              <a:rPr lang="el-GR" altLang="ru-RU" sz="1800" dirty="0"/>
              <a:t>φ</a:t>
            </a:r>
            <a:r>
              <a:rPr lang="en-US" altLang="ru-RU" sz="1800" baseline="-25000" dirty="0"/>
              <a:t>j</a:t>
            </a:r>
            <a:r>
              <a:rPr lang="en-US" altLang="ru-RU" sz="1800" dirty="0"/>
              <a:t>=</a:t>
            </a:r>
            <a:r>
              <a:rPr lang="en-US" altLang="ru-RU" sz="1800" i="1" dirty="0"/>
              <a:t>k</a:t>
            </a:r>
            <a:r>
              <a:rPr lang="ru-RU" altLang="ru-RU" sz="1800" dirty="0"/>
              <a:t> (</a:t>
            </a:r>
            <a:r>
              <a:rPr lang="en-US" altLang="ru-RU" sz="1800" b="1" dirty="0"/>
              <a:t>r</a:t>
            </a:r>
            <a:r>
              <a:rPr lang="en-US" altLang="ru-RU" sz="1800" baseline="-25000" dirty="0"/>
              <a:t>j</a:t>
            </a:r>
            <a:r>
              <a:rPr lang="en-US" altLang="ru-RU" sz="1800" dirty="0"/>
              <a:t>,</a:t>
            </a:r>
            <a:r>
              <a:rPr lang="en-US" altLang="ru-RU" sz="1800" b="1" dirty="0"/>
              <a:t>s</a:t>
            </a:r>
            <a:r>
              <a:rPr lang="en-US" altLang="ru-RU" sz="1800" baseline="-25000" dirty="0"/>
              <a:t>0</a:t>
            </a:r>
            <a:r>
              <a:rPr lang="en-US" altLang="ru-RU" sz="1800" dirty="0"/>
              <a:t>)</a:t>
            </a:r>
            <a:r>
              <a:rPr lang="ru-RU" altLang="ru-RU" sz="1800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/>
              <a:t>Здесь</a:t>
            </a:r>
            <a:r>
              <a:rPr lang="en-US" altLang="ru-RU" sz="1800" dirty="0"/>
              <a:t> </a:t>
            </a:r>
            <a:endParaRPr lang="ru-RU" altLang="ru-RU" sz="1800" dirty="0"/>
          </a:p>
        </p:txBody>
      </p:sp>
      <p:graphicFrame>
        <p:nvGraphicFramePr>
          <p:cNvPr id="62468" name="Объект 17">
            <a:extLst>
              <a:ext uri="{FF2B5EF4-FFF2-40B4-BE49-F238E27FC236}">
                <a16:creationId xmlns:a16="http://schemas.microsoft.com/office/drawing/2014/main" xmlns="" id="{972B8352-4D62-47F7-8B2C-E882A8242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940448"/>
              </p:ext>
            </p:extLst>
          </p:nvPr>
        </p:nvGraphicFramePr>
        <p:xfrm>
          <a:off x="4769644" y="2675543"/>
          <a:ext cx="8858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8" name="Equation" r:id="rId3" imgW="609480" imgH="215640" progId="Equation.DSMT4">
                  <p:embed/>
                </p:oleObj>
              </mc:Choice>
              <mc:Fallback>
                <p:oleObj name="Equation" r:id="rId3" imgW="609480" imgH="215640" progId="Equation.DSMT4">
                  <p:embed/>
                  <p:pic>
                    <p:nvPicPr>
                      <p:cNvPr id="62468" name="Объект 17">
                        <a:extLst>
                          <a:ext uri="{FF2B5EF4-FFF2-40B4-BE49-F238E27FC236}">
                            <a16:creationId xmlns:a16="http://schemas.microsoft.com/office/drawing/2014/main" xmlns="" id="{972B8352-4D62-47F7-8B2C-E882A8242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9644" y="2675543"/>
                        <a:ext cx="88582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0FF394AB-8616-4851-836B-FF65FEDFE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616309"/>
            <a:ext cx="514826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Следовательно падающая плоская волна в узле </a:t>
            </a:r>
            <a:r>
              <a:rPr lang="en-US" altLang="ru-RU" sz="2000" dirty="0" err="1"/>
              <a:t>A</a:t>
            </a:r>
            <a:r>
              <a:rPr lang="en-US" altLang="ru-RU" sz="2000" baseline="-25000" dirty="0" err="1"/>
              <a:t>j</a:t>
            </a:r>
            <a:r>
              <a:rPr lang="en-US" altLang="ru-RU" sz="2000" dirty="0"/>
              <a:t> </a:t>
            </a:r>
            <a:r>
              <a:rPr lang="ru-RU" altLang="ru-RU" sz="2000" dirty="0"/>
              <a:t>будет иметь вид </a:t>
            </a:r>
          </a:p>
        </p:txBody>
      </p:sp>
      <p:graphicFrame>
        <p:nvGraphicFramePr>
          <p:cNvPr id="62470" name="Объект 18">
            <a:extLst>
              <a:ext uri="{FF2B5EF4-FFF2-40B4-BE49-F238E27FC236}">
                <a16:creationId xmlns:a16="http://schemas.microsoft.com/office/drawing/2014/main" xmlns="" id="{7B33DD6D-DCD2-4DE8-A4CC-ABC2CFD7E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170864"/>
              </p:ext>
            </p:extLst>
          </p:nvPr>
        </p:nvGraphicFramePr>
        <p:xfrm>
          <a:off x="4769644" y="5227773"/>
          <a:ext cx="360045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9" name="Equation" r:id="rId5" imgW="3602736" imgH="998220" progId="Equation.DSMT4">
                  <p:embed/>
                </p:oleObj>
              </mc:Choice>
              <mc:Fallback>
                <p:oleObj name="Equation" r:id="rId5" imgW="3602736" imgH="998220" progId="Equation.DSMT4">
                  <p:embed/>
                  <p:pic>
                    <p:nvPicPr>
                      <p:cNvPr id="62470" name="Объект 18">
                        <a:extLst>
                          <a:ext uri="{FF2B5EF4-FFF2-40B4-BE49-F238E27FC236}">
                            <a16:creationId xmlns:a16="http://schemas.microsoft.com/office/drawing/2014/main" xmlns="" id="{7B33DD6D-DCD2-4DE8-A4CC-ABC2CFD7E4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9644" y="5227773"/>
                        <a:ext cx="360045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FBAFF6-5676-4356-A4FB-D0AAE2F4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5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A25DD6-688D-4E90-99C7-239DF99BA3F8}"/>
              </a:ext>
            </a:extLst>
          </p:cNvPr>
          <p:cNvSpPr txBox="1"/>
          <p:nvPr/>
        </p:nvSpPr>
        <p:spPr>
          <a:xfrm>
            <a:off x="5582002" y="2620536"/>
            <a:ext cx="19757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 - волновое число </a:t>
            </a:r>
          </a:p>
        </p:txBody>
      </p:sp>
    </p:spTree>
    <p:extLst>
      <p:ext uri="{BB962C8B-B14F-4D97-AF65-F5344CB8AC3E}">
        <p14:creationId xmlns:p14="http://schemas.microsoft.com/office/powerpoint/2010/main" val="3793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8BBA94D-E8AF-4ECC-BB31-198B9519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1067320"/>
            <a:ext cx="514826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Тогда волна рассеянная узлом </a:t>
            </a:r>
            <a:r>
              <a:rPr lang="en-US" altLang="ru-RU" sz="2000" dirty="0" err="1"/>
              <a:t>A</a:t>
            </a:r>
            <a:r>
              <a:rPr lang="en-US" altLang="ru-RU" sz="2000" baseline="-25000" dirty="0" err="1"/>
              <a:t>j</a:t>
            </a:r>
            <a:r>
              <a:rPr lang="ru-RU" altLang="ru-RU" sz="2000" dirty="0"/>
              <a:t> в точке наблюдения </a:t>
            </a:r>
            <a:r>
              <a:rPr lang="en-US" altLang="ru-RU" sz="2000" dirty="0"/>
              <a:t>M</a:t>
            </a:r>
            <a:r>
              <a:rPr lang="ru-RU" altLang="ru-RU" sz="2000" dirty="0"/>
              <a:t> будет иметь вид </a:t>
            </a:r>
          </a:p>
        </p:txBody>
      </p:sp>
      <p:graphicFrame>
        <p:nvGraphicFramePr>
          <p:cNvPr id="4" name="Объект 21">
            <a:extLst>
              <a:ext uri="{FF2B5EF4-FFF2-40B4-BE49-F238E27FC236}">
                <a16:creationId xmlns:a16="http://schemas.microsoft.com/office/drawing/2014/main" xmlns="" id="{E6C6F29E-2FEC-4A87-AF04-D62224B77F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431453"/>
              </p:ext>
            </p:extLst>
          </p:nvPr>
        </p:nvGraphicFramePr>
        <p:xfrm>
          <a:off x="5118100" y="2168585"/>
          <a:ext cx="2903538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4" name="Equation" r:id="rId3" imgW="2904744" imgH="888492" progId="Equation.DSMT4">
                  <p:embed/>
                </p:oleObj>
              </mc:Choice>
              <mc:Fallback>
                <p:oleObj name="Equation" r:id="rId3" imgW="2904744" imgH="888492" progId="Equation.DSMT4">
                  <p:embed/>
                  <p:pic>
                    <p:nvPicPr>
                      <p:cNvPr id="62472" name="Объект 21">
                        <a:extLst>
                          <a:ext uri="{FF2B5EF4-FFF2-40B4-BE49-F238E27FC236}">
                            <a16:creationId xmlns:a16="http://schemas.microsoft.com/office/drawing/2014/main" xmlns="" id="{C4FB73CA-4ABA-45BB-98DE-F92E93987F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2168585"/>
                        <a:ext cx="2903538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0B836E22-79AB-4E53-A7A0-6292314339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299428"/>
              </p:ext>
            </p:extLst>
          </p:nvPr>
        </p:nvGraphicFramePr>
        <p:xfrm>
          <a:off x="6227763" y="4473333"/>
          <a:ext cx="206057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5" name="Equation" r:id="rId5" imgW="939800" imgH="279400" progId="Equation.DSMT4">
                  <p:embed/>
                </p:oleObj>
              </mc:Choice>
              <mc:Fallback>
                <p:oleObj name="Equation" r:id="rId5" imgW="939800" imgH="27940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xmlns="" id="{FC70AADA-EE41-4F2D-AC8E-0DF8B85AB7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4473333"/>
                        <a:ext cx="2060575" cy="612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232F00DC-8EF2-48F1-8D63-C88DA141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088" y="4595570"/>
            <a:ext cx="8874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Здесь 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xmlns="" id="{FB6AB4EE-109E-42AD-BB7C-FD45F611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456006"/>
            <a:ext cx="51482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Так как </a:t>
            </a:r>
            <a:r>
              <a:rPr lang="en-US" altLang="ru-RU" sz="1800" dirty="0"/>
              <a:t>R&gt;&gt;|</a:t>
            </a:r>
            <a:r>
              <a:rPr lang="en-US" altLang="ru-RU" sz="1800" b="1" dirty="0"/>
              <a:t>a</a:t>
            </a:r>
            <a:r>
              <a:rPr lang="en-US" altLang="ru-RU" sz="1800" dirty="0"/>
              <a:t>, </a:t>
            </a:r>
            <a:r>
              <a:rPr lang="en-US" altLang="ru-RU" sz="1800" b="1" dirty="0"/>
              <a:t>b</a:t>
            </a:r>
            <a:r>
              <a:rPr lang="en-US" altLang="ru-RU" sz="1800" dirty="0"/>
              <a:t>, </a:t>
            </a:r>
            <a:r>
              <a:rPr lang="en-US" altLang="ru-RU" sz="1800" b="1" dirty="0"/>
              <a:t>c</a:t>
            </a:r>
            <a:r>
              <a:rPr lang="en-US" altLang="ru-RU" sz="1800" dirty="0"/>
              <a:t>|</a:t>
            </a:r>
            <a:r>
              <a:rPr lang="ru-RU" altLang="ru-RU" sz="1800" dirty="0"/>
              <a:t>, то |</a:t>
            </a:r>
            <a:r>
              <a:rPr lang="en-US" altLang="ru-RU" sz="1800" dirty="0" err="1"/>
              <a:t>R</a:t>
            </a:r>
            <a:r>
              <a:rPr lang="en-US" altLang="ru-RU" sz="1800" baseline="-25000" dirty="0" err="1"/>
              <a:t>j</a:t>
            </a:r>
            <a:r>
              <a:rPr lang="en-US" altLang="ru-RU" sz="1800" dirty="0"/>
              <a:t>≈|R|</a:t>
            </a:r>
            <a:r>
              <a:rPr lang="ru-RU" altLang="ru-RU" sz="1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059F86-AA05-47CB-A0A1-D970D96D4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549003"/>
            <a:ext cx="51482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Это уже сферическая волна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D76E12-45DD-4241-B7D1-9CBE66BB3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383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:a16="http://schemas.microsoft.com/office/drawing/2014/main" xmlns="" id="{FD73C481-DCD3-411C-A1B5-3B43B331A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3683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Следовательно амплитуда</a:t>
            </a:r>
            <a:r>
              <a:rPr lang="en-US" altLang="ru-RU" sz="1800"/>
              <a:t> </a:t>
            </a:r>
            <a:r>
              <a:rPr lang="ru-RU" altLang="ru-RU" sz="1800"/>
              <a:t>волны в точке </a:t>
            </a:r>
            <a:r>
              <a:rPr lang="en-US" altLang="ru-RU" sz="1800"/>
              <a:t>M</a:t>
            </a:r>
            <a:r>
              <a:rPr lang="ru-RU" altLang="ru-RU" sz="1800"/>
              <a:t> будет иметь вид</a:t>
            </a:r>
          </a:p>
        </p:txBody>
      </p:sp>
      <p:graphicFrame>
        <p:nvGraphicFramePr>
          <p:cNvPr id="63491" name="Объект 2">
            <a:extLst>
              <a:ext uri="{FF2B5EF4-FFF2-40B4-BE49-F238E27FC236}">
                <a16:creationId xmlns:a16="http://schemas.microsoft.com/office/drawing/2014/main" xmlns="" id="{74FD8A82-CBB7-4E9D-BC13-5ACF6E095D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2350" y="476250"/>
          <a:ext cx="70993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0" name="Equation" r:id="rId3" imgW="3060700" imgH="393700" progId="Equation.DSMT4">
                  <p:embed/>
                </p:oleObj>
              </mc:Choice>
              <mc:Fallback>
                <p:oleObj name="Equation" r:id="rId3" imgW="3060700" imgH="393700" progId="Equation.DSMT4">
                  <p:embed/>
                  <p:pic>
                    <p:nvPicPr>
                      <p:cNvPr id="63491" name="Объект 2">
                        <a:extLst>
                          <a:ext uri="{FF2B5EF4-FFF2-40B4-BE49-F238E27FC236}">
                            <a16:creationId xmlns:a16="http://schemas.microsoft.com/office/drawing/2014/main" xmlns="" id="{74FD8A82-CBB7-4E9D-BC13-5ACF6E095D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476250"/>
                        <a:ext cx="7099300" cy="912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2BD662B5-0566-436F-AFD5-461804734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0825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Суммарная амплитуда волн от всех узлов </a:t>
            </a:r>
            <a:r>
              <a:rPr lang="en-US" altLang="ru-RU" sz="1800"/>
              <a:t>A</a:t>
            </a:r>
            <a:r>
              <a:rPr lang="en-US" altLang="ru-RU" sz="1800" baseline="-25000"/>
              <a:t>j</a:t>
            </a:r>
            <a:r>
              <a:rPr lang="en-US" altLang="ru-RU" sz="1800"/>
              <a:t> </a:t>
            </a:r>
            <a:r>
              <a:rPr lang="ru-RU" altLang="ru-RU" sz="1800"/>
              <a:t>решетки</a:t>
            </a:r>
            <a:r>
              <a:rPr lang="en-US" altLang="ru-RU" sz="1800"/>
              <a:t> </a:t>
            </a:r>
            <a:r>
              <a:rPr lang="ru-RU" altLang="ru-RU" sz="1800"/>
              <a:t>в точке наблюдения</a:t>
            </a:r>
            <a:r>
              <a:rPr lang="en-US" altLang="ru-RU" sz="1800"/>
              <a:t> M </a:t>
            </a:r>
            <a:r>
              <a:rPr lang="ru-RU" altLang="ru-RU" sz="1800"/>
              <a:t>будет иметь вид </a:t>
            </a:r>
          </a:p>
        </p:txBody>
      </p:sp>
      <p:graphicFrame>
        <p:nvGraphicFramePr>
          <p:cNvPr id="63493" name="Объект 4">
            <a:extLst>
              <a:ext uri="{FF2B5EF4-FFF2-40B4-BE49-F238E27FC236}">
                <a16:creationId xmlns:a16="http://schemas.microsoft.com/office/drawing/2014/main" xmlns="" id="{7CB9CD48-FE21-43C7-A7CF-54983CD241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255838"/>
          <a:ext cx="525621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" name="Equation" r:id="rId5" imgW="5257800" imgH="1246632" progId="Equation.DSMT4">
                  <p:embed/>
                </p:oleObj>
              </mc:Choice>
              <mc:Fallback>
                <p:oleObj name="Equation" r:id="rId5" imgW="5257800" imgH="1246632" progId="Equation.DSMT4">
                  <p:embed/>
                  <p:pic>
                    <p:nvPicPr>
                      <p:cNvPr id="63493" name="Объект 4">
                        <a:extLst>
                          <a:ext uri="{FF2B5EF4-FFF2-40B4-BE49-F238E27FC236}">
                            <a16:creationId xmlns:a16="http://schemas.microsoft.com/office/drawing/2014/main" xmlns="" id="{7CB9CD48-FE21-43C7-A7CF-54983CD241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255838"/>
                        <a:ext cx="5256212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13F3B064-0934-4EB3-9A5E-59B9C544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3644900"/>
            <a:ext cx="9144001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Вспомним также что </a:t>
            </a:r>
            <a:r>
              <a:rPr lang="en-US" altLang="ru-RU" sz="1800" b="1"/>
              <a:t>r</a:t>
            </a:r>
            <a:r>
              <a:rPr lang="en-US" altLang="ru-RU" sz="1800" baseline="-25000"/>
              <a:t>j</a:t>
            </a:r>
            <a:r>
              <a:rPr lang="en-US" altLang="ru-RU" sz="1800"/>
              <a:t>=</a:t>
            </a:r>
            <a:r>
              <a:rPr lang="en-US" altLang="ru-RU" sz="1800" b="1"/>
              <a:t>a</a:t>
            </a:r>
            <a:r>
              <a:rPr lang="en-US" altLang="ru-RU" sz="1800"/>
              <a:t>m+</a:t>
            </a:r>
            <a:r>
              <a:rPr lang="en-US" altLang="ru-RU" sz="1800" b="1"/>
              <a:t>b</a:t>
            </a:r>
            <a:r>
              <a:rPr lang="en-US" altLang="ru-RU" sz="1800"/>
              <a:t>n+</a:t>
            </a:r>
            <a:r>
              <a:rPr lang="en-US" altLang="ru-RU" sz="1800" b="1"/>
              <a:t>c</a:t>
            </a:r>
            <a:r>
              <a:rPr lang="en-US" altLang="ru-RU" sz="1800"/>
              <a:t>p</a:t>
            </a:r>
            <a:r>
              <a:rPr lang="ru-RU" altLang="ru-RU" sz="1800"/>
              <a:t>, тогда результирующая волна в точке </a:t>
            </a:r>
            <a:r>
              <a:rPr lang="en-US" altLang="ru-RU" sz="1800"/>
              <a:t>M </a:t>
            </a:r>
            <a:r>
              <a:rPr lang="ru-RU" altLang="ru-RU" sz="1800"/>
              <a:t>может быть записана в виде </a:t>
            </a:r>
          </a:p>
        </p:txBody>
      </p:sp>
      <p:graphicFrame>
        <p:nvGraphicFramePr>
          <p:cNvPr id="63495" name="Объект 6">
            <a:extLst>
              <a:ext uri="{FF2B5EF4-FFF2-40B4-BE49-F238E27FC236}">
                <a16:creationId xmlns:a16="http://schemas.microsoft.com/office/drawing/2014/main" xmlns="" id="{F112EC6B-4487-43FF-BDB2-B9A3F75724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4508500"/>
          <a:ext cx="811688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2" name="Equation" r:id="rId7" imgW="3340100" imgH="444500" progId="Equation.DSMT4">
                  <p:embed/>
                </p:oleObj>
              </mc:Choice>
              <mc:Fallback>
                <p:oleObj name="Equation" r:id="rId7" imgW="3340100" imgH="444500" progId="Equation.DSMT4">
                  <p:embed/>
                  <p:pic>
                    <p:nvPicPr>
                      <p:cNvPr id="63495" name="Объект 6">
                        <a:extLst>
                          <a:ext uri="{FF2B5EF4-FFF2-40B4-BE49-F238E27FC236}">
                            <a16:creationId xmlns:a16="http://schemas.microsoft.com/office/drawing/2014/main" xmlns="" id="{F112EC6B-4487-43FF-BDB2-B9A3F7572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508500"/>
                        <a:ext cx="8116887" cy="1081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AA06C2-83B3-4823-9361-D72D85AB4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Функция </a:t>
            </a:r>
            <a:r>
              <a:rPr lang="en-US" altLang="ru-RU" sz="1800" b="1" dirty="0">
                <a:solidFill>
                  <a:srgbClr val="FF0000"/>
                </a:solidFill>
              </a:rPr>
              <a:t>L</a:t>
            </a:r>
            <a:r>
              <a:rPr lang="en-US" altLang="ru-RU" sz="1800" dirty="0">
                <a:solidFill>
                  <a:srgbClr val="FF0000"/>
                </a:solidFill>
              </a:rPr>
              <a:t>(</a:t>
            </a:r>
            <a:r>
              <a:rPr lang="en-US" altLang="ru-RU" sz="1800" b="1" dirty="0">
                <a:solidFill>
                  <a:srgbClr val="FF0000"/>
                </a:solidFill>
              </a:rPr>
              <a:t>s</a:t>
            </a:r>
            <a:r>
              <a:rPr lang="en-US" altLang="ru-RU" sz="1800" dirty="0">
                <a:solidFill>
                  <a:srgbClr val="FF0000"/>
                </a:solidFill>
              </a:rPr>
              <a:t>-</a:t>
            </a:r>
            <a:r>
              <a:rPr lang="en-US" altLang="ru-RU" sz="1800" b="1" dirty="0">
                <a:solidFill>
                  <a:srgbClr val="FF0000"/>
                </a:solidFill>
              </a:rPr>
              <a:t>s</a:t>
            </a:r>
            <a:r>
              <a:rPr lang="en-US" altLang="ru-RU" sz="1800" baseline="-25000" dirty="0">
                <a:solidFill>
                  <a:srgbClr val="FF0000"/>
                </a:solidFill>
              </a:rPr>
              <a:t>0</a:t>
            </a:r>
            <a:r>
              <a:rPr lang="en-US" altLang="ru-RU" sz="1800" dirty="0">
                <a:solidFill>
                  <a:srgbClr val="FF0000"/>
                </a:solidFill>
              </a:rPr>
              <a:t>)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содержащая тройную сумму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получила в литературе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название функции Лауэ</a:t>
            </a:r>
          </a:p>
        </p:txBody>
      </p:sp>
    </p:spTree>
    <p:extLst>
      <p:ext uri="{BB962C8B-B14F-4D97-AF65-F5344CB8AC3E}">
        <p14:creationId xmlns:p14="http://schemas.microsoft.com/office/powerpoint/2010/main" val="4788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3762"/>
            <a:ext cx="9144000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1912 году </a:t>
            </a:r>
            <a:r>
              <a:rPr lang="ru-RU" sz="4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Лауэ </a:t>
            </a:r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исследуя рассеяние рентгеновских лучей на кристаллах зарегистрировал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дифракционную картину</a:t>
            </a:r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4000" dirty="0">
              <a:solidFill>
                <a:srgbClr val="BC04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 однозначно указывало на то что рентгеновское излучение это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волны с длиной волны </a:t>
            </a:r>
            <a:r>
              <a:rPr lang="el-G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4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Позже было доказано, что рентгеновское излучение это электромагнитные волны</a:t>
            </a:r>
          </a:p>
        </p:txBody>
      </p:sp>
    </p:spTree>
    <p:extLst>
      <p:ext uri="{BB962C8B-B14F-4D97-AF65-F5344CB8AC3E}">
        <p14:creationId xmlns:p14="http://schemas.microsoft.com/office/powerpoint/2010/main" val="3977934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>
            <a:extLst>
              <a:ext uri="{FF2B5EF4-FFF2-40B4-BE49-F238E27FC236}">
                <a16:creationId xmlns:a16="http://schemas.microsoft.com/office/drawing/2014/main" xmlns="" id="{DFB4D3E9-C25C-4DC8-A09D-CD4C9870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Перепишем выражение для суммарной амплитуды поля в точке </a:t>
            </a:r>
            <a:r>
              <a:rPr lang="en-US" altLang="ru-RU" sz="1800"/>
              <a:t>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 более удобном виде </a:t>
            </a:r>
          </a:p>
        </p:txBody>
      </p:sp>
      <p:sp>
        <p:nvSpPr>
          <p:cNvPr id="65539" name="Rectangle 18">
            <a:extLst>
              <a:ext uri="{FF2B5EF4-FFF2-40B4-BE49-F238E27FC236}">
                <a16:creationId xmlns:a16="http://schemas.microsoft.com/office/drawing/2014/main" xmlns="" id="{3DE58A88-8EB7-4500-B5E9-F473AE3F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4518025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7" name="Picture 24" descr="Рисунок24">
            <a:extLst>
              <a:ext uri="{FF2B5EF4-FFF2-40B4-BE49-F238E27FC236}">
                <a16:creationId xmlns:a16="http://schemas.microsoft.com/office/drawing/2014/main" xmlns="" id="{850392B3-BFE0-4D64-8362-C335A921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3938588"/>
            <a:ext cx="7277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>
            <a:extLst>
              <a:ext uri="{FF2B5EF4-FFF2-40B4-BE49-F238E27FC236}">
                <a16:creationId xmlns:a16="http://schemas.microsoft.com/office/drawing/2014/main" xmlns="" id="{7B3BD85C-8EE0-40D1-B222-BCBC3F0A1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3419475"/>
            <a:ext cx="9144001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Введем новые переменные</a:t>
            </a:r>
          </a:p>
        </p:txBody>
      </p:sp>
      <p:graphicFrame>
        <p:nvGraphicFramePr>
          <p:cNvPr id="9" name="Object 21">
            <a:extLst>
              <a:ext uri="{FF2B5EF4-FFF2-40B4-BE49-F238E27FC236}">
                <a16:creationId xmlns:a16="http://schemas.microsoft.com/office/drawing/2014/main" xmlns="" id="{066258E3-B671-41BF-B71A-8B68DE804A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9850" y="5473700"/>
          <a:ext cx="6462713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0" name="Equation" r:id="rId4" imgW="3022600" imgH="647700" progId="Equation.DSMT4">
                  <p:embed/>
                </p:oleObj>
              </mc:Choice>
              <mc:Fallback>
                <p:oleObj name="Equation" r:id="rId4" imgW="3022600" imgH="647700" progId="Equation.DSMT4">
                  <p:embed/>
                  <p:pic>
                    <p:nvPicPr>
                      <p:cNvPr id="9" name="Object 21">
                        <a:extLst>
                          <a:ext uri="{FF2B5EF4-FFF2-40B4-BE49-F238E27FC236}">
                            <a16:creationId xmlns:a16="http://schemas.microsoft.com/office/drawing/2014/main" xmlns="" id="{066258E3-B671-41BF-B71A-8B68DE804A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5473700"/>
                        <a:ext cx="6462713" cy="1384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B327B25A-06CB-4781-8FAC-14A9B844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4859338"/>
            <a:ext cx="9109076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Тогда функцию Лауэ примет вид</a:t>
            </a:r>
          </a:p>
        </p:txBody>
      </p:sp>
      <p:graphicFrame>
        <p:nvGraphicFramePr>
          <p:cNvPr id="66568" name="Объект 3">
            <a:extLst>
              <a:ext uri="{FF2B5EF4-FFF2-40B4-BE49-F238E27FC236}">
                <a16:creationId xmlns:a16="http://schemas.microsoft.com/office/drawing/2014/main" xmlns="" id="{033E47DE-0193-407A-90E3-1C96013DBA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795338"/>
          <a:ext cx="9144000" cy="247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" name="Equation" r:id="rId6" imgW="4229100" imgH="1117600" progId="Equation.DSMT4">
                  <p:embed/>
                </p:oleObj>
              </mc:Choice>
              <mc:Fallback>
                <p:oleObj name="Equation" r:id="rId6" imgW="4229100" imgH="1117600" progId="Equation.DSMT4">
                  <p:embed/>
                  <p:pic>
                    <p:nvPicPr>
                      <p:cNvPr id="66568" name="Объект 3">
                        <a:extLst>
                          <a:ext uri="{FF2B5EF4-FFF2-40B4-BE49-F238E27FC236}">
                            <a16:creationId xmlns:a16="http://schemas.microsoft.com/office/drawing/2014/main" xmlns="" id="{033E47DE-0193-407A-90E3-1C96013DBA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95338"/>
                        <a:ext cx="9144000" cy="2474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179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7BD7616A-C8AD-43BA-A718-62C40843E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Суммы стоящие под знаком произведения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есть суммы членов геометрической прогрессии</a:t>
            </a:r>
          </a:p>
        </p:txBody>
      </p:sp>
      <p:pic>
        <p:nvPicPr>
          <p:cNvPr id="3" name="Picture 25" descr="Рисунок25">
            <a:extLst>
              <a:ext uri="{FF2B5EF4-FFF2-40B4-BE49-F238E27FC236}">
                <a16:creationId xmlns:a16="http://schemas.microsoft.com/office/drawing/2014/main" xmlns="" id="{31D09C87-577E-405D-B3A3-D1D3E94F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230313"/>
            <a:ext cx="10763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Рисунок26">
            <a:extLst>
              <a:ext uri="{FF2B5EF4-FFF2-40B4-BE49-F238E27FC236}">
                <a16:creationId xmlns:a16="http://schemas.microsoft.com/office/drawing/2014/main" xmlns="" id="{A072E2C9-24BE-46CE-B2AA-FC1FD99B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6975"/>
            <a:ext cx="3381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Рисунок27">
            <a:extLst>
              <a:ext uri="{FF2B5EF4-FFF2-40B4-BE49-F238E27FC236}">
                <a16:creationId xmlns:a16="http://schemas.microsoft.com/office/drawing/2014/main" xmlns="" id="{8D968C93-3D14-4B8B-B968-36599C852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052513"/>
            <a:ext cx="19431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B03B80DF-813A-4AED-AD6C-B29A341B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317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7" name="Picture 29" descr="Рисунок28">
            <a:extLst>
              <a:ext uri="{FF2B5EF4-FFF2-40B4-BE49-F238E27FC236}">
                <a16:creationId xmlns:a16="http://schemas.microsoft.com/office/drawing/2014/main" xmlns="" id="{3F57E865-0A5E-4726-8337-0C731111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3316288"/>
            <a:ext cx="5114925" cy="904875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48399307-B5B6-43C1-A2F6-58719AF2A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4588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 результате суммирования ряда геометрической прогрессии для одной из сумм функции ЛАУЭ получим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BD3413CA-B3E9-4F99-9C34-6128995B9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3413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Тогда суммарное значение амплитуды электрического поля в точке 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будет иметь вид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0A7F5161-0BA6-4541-9D06-119DE4B2D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478463"/>
          <a:ext cx="9144000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Equation" r:id="rId7" imgW="4432300" imgH="660400" progId="Equation.DSMT4">
                  <p:embed/>
                </p:oleObj>
              </mc:Choice>
              <mc:Fallback>
                <p:oleObj name="Equation" r:id="rId7" imgW="4432300" imgH="66040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xmlns="" id="{0A7F5161-0BA6-4541-9D06-119DE4B2D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78463"/>
                        <a:ext cx="9144000" cy="1406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03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xmlns="" id="{726A0274-D774-48F9-9E78-F70657BF4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5138" y="1125538"/>
          <a:ext cx="28479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9" name="Equation" r:id="rId3" imgW="1002865" imgH="330057" progId="Equation.DSMT4">
                  <p:embed/>
                </p:oleObj>
              </mc:Choice>
              <mc:Fallback>
                <p:oleObj name="Equation" r:id="rId3" imgW="1002865" imgH="330057" progId="Equation.DSMT4">
                  <p:embed/>
                  <p:pic>
                    <p:nvPicPr>
                      <p:cNvPr id="2" name="Объект 3">
                        <a:extLst>
                          <a:ext uri="{FF2B5EF4-FFF2-40B4-BE49-F238E27FC236}">
                            <a16:creationId xmlns:a16="http://schemas.microsoft.com/office/drawing/2014/main" xmlns="" id="{726A0274-D774-48F9-9E78-F70657BF45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5138" y="1125538"/>
                        <a:ext cx="2847975" cy="933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DB11BF0F-F9BB-4486-AF5C-954A39FC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 дальнейшем удобнее перейти от вектора амплитуды электрического поля к величине к интенсивности излучения в точке 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т.е. величине регистрируемой в эксперименте 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4F4CE4FC-5119-4129-8AA5-B4A66A049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9175"/>
            <a:ext cx="914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 результате громоздких но несложных преобразований получим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60E53385-A8D0-47CC-ADDC-6ACC60EC9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13" y="2997200"/>
          <a:ext cx="9051925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0" name="Equation" r:id="rId5" imgW="4953000" imgH="1016000" progId="Equation.DSMT4">
                  <p:embed/>
                </p:oleObj>
              </mc:Choice>
              <mc:Fallback>
                <p:oleObj name="Equation" r:id="rId5" imgW="4953000" imgH="10160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60E53385-A8D0-47CC-ADDC-6ACC60EC9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2997200"/>
                        <a:ext cx="9051925" cy="1871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8D17EA0F-37FF-4432-BACB-D3D07C04C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035675"/>
          <a:ext cx="91440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1" name="Equation" r:id="rId7" imgW="4660900" imgH="419100" progId="Equation.DSMT4">
                  <p:embed/>
                </p:oleObj>
              </mc:Choice>
              <mc:Fallback>
                <p:oleObj name="Equation" r:id="rId7" imgW="4660900" imgH="41910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8D17EA0F-37FF-4432-BACB-D3D07C04C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35675"/>
                        <a:ext cx="9144000" cy="822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2874CE-6ACD-49BC-8336-56D116AF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4763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При выполнении преобразований использовались формулы Эйлера и тригонометрические соотношения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38023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5" name="Объект 4">
            <a:extLst>
              <a:ext uri="{FF2B5EF4-FFF2-40B4-BE49-F238E27FC236}">
                <a16:creationId xmlns:a16="http://schemas.microsoft.com/office/drawing/2014/main" xmlns="" id="{DE769536-7169-423B-B94E-BF3BD013B1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4313" y="2060575"/>
          <a:ext cx="6183312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2" name="Equation" r:id="rId3" imgW="1701800" imgH="482600" progId="Equation.DSMT4">
                  <p:embed/>
                </p:oleObj>
              </mc:Choice>
              <mc:Fallback>
                <p:oleObj name="Equation" r:id="rId3" imgW="1701800" imgH="482600" progId="Equation.DSMT4">
                  <p:embed/>
                  <p:pic>
                    <p:nvPicPr>
                      <p:cNvPr id="46085" name="Объект 4">
                        <a:extLst>
                          <a:ext uri="{FF2B5EF4-FFF2-40B4-BE49-F238E27FC236}">
                            <a16:creationId xmlns:a16="http://schemas.microsoft.com/office/drawing/2014/main" xmlns="" id="{DE769536-7169-423B-B94E-BF3BD013B1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2060575"/>
                        <a:ext cx="6183312" cy="1754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xmlns="" id="{3EF440CF-D3AD-49C9-B119-80546DCCB0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149725"/>
          <a:ext cx="91313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3" name="Equation" r:id="rId5" imgW="3835400" imgH="393700" progId="Equation.DSMT4">
                  <p:embed/>
                </p:oleObj>
              </mc:Choice>
              <mc:Fallback>
                <p:oleObj name="Equation" r:id="rId5" imgW="3835400" imgH="393700" progId="Equation.DSMT4">
                  <p:embed/>
                  <p:pic>
                    <p:nvPicPr>
                      <p:cNvPr id="46087" name="Object 7">
                        <a:extLst>
                          <a:ext uri="{FF2B5EF4-FFF2-40B4-BE49-F238E27FC236}">
                            <a16:creationId xmlns:a16="http://schemas.microsoft.com/office/drawing/2014/main" xmlns="" id="{3EF440CF-D3AD-49C9-B119-80546DCCB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49725"/>
                        <a:ext cx="9131300" cy="935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Text Box 9">
            <a:extLst>
              <a:ext uri="{FF2B5EF4-FFF2-40B4-BE49-F238E27FC236}">
                <a16:creationId xmlns:a16="http://schemas.microsoft.com/office/drawing/2014/main" xmlns="" id="{CA98778A-08E6-4534-8012-B950A537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0"/>
            <a:ext cx="9136062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Таким образом интенсивность волнового поля наблюдаемая в точке М в результате суммирования волн рассеянных на всех узлах </a:t>
            </a:r>
            <a:r>
              <a:rPr lang="en-US" altLang="ru-RU" sz="2800" b="1">
                <a:solidFill>
                  <a:srgbClr val="3333FF"/>
                </a:solidFill>
              </a:rPr>
              <a:t>j </a:t>
            </a:r>
            <a:r>
              <a:rPr lang="ru-RU" altLang="ru-RU" sz="2800" b="1">
                <a:solidFill>
                  <a:srgbClr val="3333FF"/>
                </a:solidFill>
              </a:rPr>
              <a:t>кристаллической решетки будет иметь вид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C68893-CB65-4BED-9766-DE8A74D52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При повороте кристалла или при повороте падающего пучка суммарная интенсивность рентгеновского излучения в точке </a:t>
            </a:r>
            <a:r>
              <a:rPr lang="en-US" altLang="ru-RU" sz="2400">
                <a:solidFill>
                  <a:srgbClr val="FF0000"/>
                </a:solidFill>
              </a:rPr>
              <a:t>M </a:t>
            </a:r>
            <a:r>
              <a:rPr lang="ru-RU" altLang="ru-RU" sz="2400">
                <a:solidFill>
                  <a:srgbClr val="FF0000"/>
                </a:solidFill>
              </a:rPr>
              <a:t>будет изменяться по закону описываемому функцией Лауэ </a:t>
            </a:r>
          </a:p>
        </p:txBody>
      </p:sp>
    </p:spTree>
    <p:extLst>
      <p:ext uri="{BB962C8B-B14F-4D97-AF65-F5344CB8AC3E}">
        <p14:creationId xmlns:p14="http://schemas.microsoft.com/office/powerpoint/2010/main" val="22636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>
            <a:extLst>
              <a:ext uri="{FF2B5EF4-FFF2-40B4-BE49-F238E27FC236}">
                <a16:creationId xmlns:a16="http://schemas.microsoft.com/office/drawing/2014/main" xmlns="" id="{A6C2536D-C2C3-41CE-80B3-1D4B9842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Для наглядности исследуем рассеяние излучение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на одномерной решетке (узловой ряд) используя формулу Лауэ </a:t>
            </a:r>
          </a:p>
        </p:txBody>
      </p:sp>
      <p:graphicFrame>
        <p:nvGraphicFramePr>
          <p:cNvPr id="69635" name="Объект 3">
            <a:extLst>
              <a:ext uri="{FF2B5EF4-FFF2-40B4-BE49-F238E27FC236}">
                <a16:creationId xmlns:a16="http://schemas.microsoft.com/office/drawing/2014/main" xmlns="" id="{55F68E84-7FF4-4092-86D7-A87A0AD409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0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69635" name="Объект 3">
                        <a:extLst>
                          <a:ext uri="{FF2B5EF4-FFF2-40B4-BE49-F238E27FC236}">
                            <a16:creationId xmlns:a16="http://schemas.microsoft.com/office/drawing/2014/main" xmlns="" id="{55F68E84-7FF4-4092-86D7-A87A0AD40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Объект 4">
            <a:extLst>
              <a:ext uri="{FF2B5EF4-FFF2-40B4-BE49-F238E27FC236}">
                <a16:creationId xmlns:a16="http://schemas.microsoft.com/office/drawing/2014/main" xmlns="" id="{E7681953-50B3-45D2-A94D-447705C340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67400" y="1503363"/>
          <a:ext cx="2379663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1" name="Equation" r:id="rId5" imgW="1193800" imgH="469900" progId="Equation.DSMT4">
                  <p:embed/>
                </p:oleObj>
              </mc:Choice>
              <mc:Fallback>
                <p:oleObj name="Equation" r:id="rId5" imgW="1193800" imgH="469900" progId="Equation.DSMT4">
                  <p:embed/>
                  <p:pic>
                    <p:nvPicPr>
                      <p:cNvPr id="68612" name="Объект 4">
                        <a:extLst>
                          <a:ext uri="{FF2B5EF4-FFF2-40B4-BE49-F238E27FC236}">
                            <a16:creationId xmlns:a16="http://schemas.microsoft.com/office/drawing/2014/main" xmlns="" id="{E7681953-50B3-45D2-A94D-447705C34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03363"/>
                        <a:ext cx="2379663" cy="935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8" descr="Untitled-1">
            <a:extLst>
              <a:ext uri="{FF2B5EF4-FFF2-40B4-BE49-F238E27FC236}">
                <a16:creationId xmlns:a16="http://schemas.microsoft.com/office/drawing/2014/main" xmlns="" id="{9FBA542D-D3B5-41B7-9122-8A98AA67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84313"/>
            <a:ext cx="5270501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xmlns="" id="{DD7A38A4-ECC5-4118-95FA-76307189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565400"/>
            <a:ext cx="377983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Положения главных максимумов определяется соотношением</a:t>
            </a:r>
          </a:p>
        </p:txBody>
      </p:sp>
      <p:graphicFrame>
        <p:nvGraphicFramePr>
          <p:cNvPr id="69639" name="Объект 7">
            <a:extLst>
              <a:ext uri="{FF2B5EF4-FFF2-40B4-BE49-F238E27FC236}">
                <a16:creationId xmlns:a16="http://schemas.microsoft.com/office/drawing/2014/main" xmlns="" id="{52A721D4-D219-4897-BBA0-7EC22928FE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338513"/>
          <a:ext cx="914400" cy="17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2" name="Equation" r:id="rId8" imgW="114102" imgH="177492" progId="Equation.DSMT4">
                  <p:embed/>
                </p:oleObj>
              </mc:Choice>
              <mc:Fallback>
                <p:oleObj name="Equation" r:id="rId8" imgW="114102" imgH="177492" progId="Equation.DSMT4">
                  <p:embed/>
                  <p:pic>
                    <p:nvPicPr>
                      <p:cNvPr id="69639" name="Объект 7">
                        <a:extLst>
                          <a:ext uri="{FF2B5EF4-FFF2-40B4-BE49-F238E27FC236}">
                            <a16:creationId xmlns:a16="http://schemas.microsoft.com/office/drawing/2014/main" xmlns="" id="{52A721D4-D219-4897-BBA0-7EC22928FE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38513"/>
                        <a:ext cx="914400" cy="17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0" name="Объект 8">
            <a:extLst>
              <a:ext uri="{FF2B5EF4-FFF2-40B4-BE49-F238E27FC236}">
                <a16:creationId xmlns:a16="http://schemas.microsoft.com/office/drawing/2014/main" xmlns="" id="{EE4FDB14-3D9D-4415-9056-FD21BFFD2E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3" name="Equation" r:id="rId9" imgW="114102" imgH="177492" progId="Equation.DSMT4">
                  <p:embed/>
                </p:oleObj>
              </mc:Choice>
              <mc:Fallback>
                <p:oleObj name="Equation" r:id="rId9" imgW="114102" imgH="177492" progId="Equation.DSMT4">
                  <p:embed/>
                  <p:pic>
                    <p:nvPicPr>
                      <p:cNvPr id="69640" name="Объект 8">
                        <a:extLst>
                          <a:ext uri="{FF2B5EF4-FFF2-40B4-BE49-F238E27FC236}">
                            <a16:creationId xmlns:a16="http://schemas.microsoft.com/office/drawing/2014/main" xmlns="" id="{EE4FDB14-3D9D-4415-9056-FD21BFFD2E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0100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7" name="Объект 9">
            <a:extLst>
              <a:ext uri="{FF2B5EF4-FFF2-40B4-BE49-F238E27FC236}">
                <a16:creationId xmlns:a16="http://schemas.microsoft.com/office/drawing/2014/main" xmlns="" id="{A52F7AAF-3CAB-4C2B-A4CE-8C6BFF8618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3357563"/>
          <a:ext cx="3009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" name="Equation" r:id="rId10" imgW="1574800" imgH="393700" progId="Equation.DSMT4">
                  <p:embed/>
                </p:oleObj>
              </mc:Choice>
              <mc:Fallback>
                <p:oleObj name="Equation" r:id="rId10" imgW="1574800" imgH="393700" progId="Equation.DSMT4">
                  <p:embed/>
                  <p:pic>
                    <p:nvPicPr>
                      <p:cNvPr id="68617" name="Объект 9">
                        <a:extLst>
                          <a:ext uri="{FF2B5EF4-FFF2-40B4-BE49-F238E27FC236}">
                            <a16:creationId xmlns:a16="http://schemas.microsoft.com/office/drawing/2014/main" xmlns="" id="{A52F7AAF-3CAB-4C2B-A4CE-8C6BFF8618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357563"/>
                        <a:ext cx="3009900" cy="752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Объект 10">
            <a:extLst>
              <a:ext uri="{FF2B5EF4-FFF2-40B4-BE49-F238E27FC236}">
                <a16:creationId xmlns:a16="http://schemas.microsoft.com/office/drawing/2014/main" xmlns="" id="{C280EB7E-8ACE-4974-94EB-3995A6BA7C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4025" y="4221163"/>
          <a:ext cx="130016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" name="Equation" r:id="rId12" imgW="622030" imgH="241195" progId="Equation.DSMT4">
                  <p:embed/>
                </p:oleObj>
              </mc:Choice>
              <mc:Fallback>
                <p:oleObj name="Equation" r:id="rId12" imgW="622030" imgH="241195" progId="Equation.DSMT4">
                  <p:embed/>
                  <p:pic>
                    <p:nvPicPr>
                      <p:cNvPr id="68618" name="Объект 10">
                        <a:extLst>
                          <a:ext uri="{FF2B5EF4-FFF2-40B4-BE49-F238E27FC236}">
                            <a16:creationId xmlns:a16="http://schemas.microsoft.com/office/drawing/2014/main" xmlns="" id="{C280EB7E-8ACE-4974-94EB-3995A6BA7C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221163"/>
                        <a:ext cx="1300163" cy="503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7" descr="Рисунок35">
            <a:extLst>
              <a:ext uri="{FF2B5EF4-FFF2-40B4-BE49-F238E27FC236}">
                <a16:creationId xmlns:a16="http://schemas.microsoft.com/office/drawing/2014/main" xmlns="" id="{9B36B54D-035B-4C6D-AE40-11A468E0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805488"/>
            <a:ext cx="28940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2">
            <a:extLst>
              <a:ext uri="{FF2B5EF4-FFF2-40B4-BE49-F238E27FC236}">
                <a16:creationId xmlns:a16="http://schemas.microsoft.com/office/drawing/2014/main" xmlns="" id="{DF4FC9A5-22F7-4C70-8D37-395F56928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905375"/>
            <a:ext cx="377983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Положения побочных максимумов</a:t>
            </a:r>
          </a:p>
        </p:txBody>
      </p:sp>
    </p:spTree>
    <p:extLst>
      <p:ext uri="{BB962C8B-B14F-4D97-AF65-F5344CB8AC3E}">
        <p14:creationId xmlns:p14="http://schemas.microsoft.com/office/powerpoint/2010/main" val="23308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7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H:\Обратная решетка 5.tif">
            <a:extLst>
              <a:ext uri="{FF2B5EF4-FFF2-40B4-BE49-F238E27FC236}">
                <a16:creationId xmlns:a16="http://schemas.microsoft.com/office/drawing/2014/main" xmlns="" id="{46821DE5-80F3-460E-B135-9EC22998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32" y="4381500"/>
            <a:ext cx="565626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H:\Прямая решетка 1.tif">
            <a:extLst>
              <a:ext uri="{FF2B5EF4-FFF2-40B4-BE49-F238E27FC236}">
                <a16:creationId xmlns:a16="http://schemas.microsoft.com/office/drawing/2014/main" xmlns="" id="{943C5D9A-D3C2-41DD-A0D3-2C29240E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5613"/>
            <a:ext cx="408781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3">
            <a:extLst>
              <a:ext uri="{FF2B5EF4-FFF2-40B4-BE49-F238E27FC236}">
                <a16:creationId xmlns:a16="http://schemas.microsoft.com/office/drawing/2014/main" xmlns="" id="{5D9A8287-F2E1-4C14-8447-872F3206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Двумерная кристаллическая решетка</a:t>
            </a:r>
          </a:p>
        </p:txBody>
      </p:sp>
      <p:sp>
        <p:nvSpPr>
          <p:cNvPr id="41990" name="TextBox 4">
            <a:extLst>
              <a:ext uri="{FF2B5EF4-FFF2-40B4-BE49-F238E27FC236}">
                <a16:creationId xmlns:a16="http://schemas.microsoft.com/office/drawing/2014/main" xmlns="" id="{2F74D8A9-62EF-493B-99E8-C6E431BDD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Дифракционная картина плоской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(функция Лауэ –обратное пространство)</a:t>
            </a:r>
          </a:p>
        </p:txBody>
      </p:sp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xmlns="" id="{893D3D28-2339-4534-A3D3-59E77E6A55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3348038"/>
          <a:ext cx="194468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4" name="Equation" r:id="rId5" imgW="736600" imgH="228600" progId="Equation.DSMT4">
                  <p:embed/>
                </p:oleObj>
              </mc:Choice>
              <mc:Fallback>
                <p:oleObj name="Equation" r:id="rId5" imgW="736600" imgH="228600" progId="Equation.DSMT4">
                  <p:embed/>
                  <p:pic>
                    <p:nvPicPr>
                      <p:cNvPr id="7" name="Объект 1">
                        <a:extLst>
                          <a:ext uri="{FF2B5EF4-FFF2-40B4-BE49-F238E27FC236}">
                            <a16:creationId xmlns:a16="http://schemas.microsoft.com/office/drawing/2014/main" xmlns="" id="{893D3D28-2339-4534-A3D3-59E77E6A55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348038"/>
                        <a:ext cx="1944687" cy="60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5" name="Object 7">
            <a:extLst>
              <a:ext uri="{FF2B5EF4-FFF2-40B4-BE49-F238E27FC236}">
                <a16:creationId xmlns:a16="http://schemas.microsoft.com/office/drawing/2014/main" xmlns="" id="{24F9EC33-7089-40BF-8890-6978CC6304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38" y="3252788"/>
          <a:ext cx="25019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5" name="Equation" r:id="rId7" imgW="1524000" imgH="482600" progId="Equation.DSMT4">
                  <p:embed/>
                </p:oleObj>
              </mc:Choice>
              <mc:Fallback>
                <p:oleObj name="Equation" r:id="rId7" imgW="1524000" imgH="482600" progId="Equation.DSMT4">
                  <p:embed/>
                  <p:pic>
                    <p:nvPicPr>
                      <p:cNvPr id="73735" name="Object 7">
                        <a:extLst>
                          <a:ext uri="{FF2B5EF4-FFF2-40B4-BE49-F238E27FC236}">
                            <a16:creationId xmlns:a16="http://schemas.microsoft.com/office/drawing/2014/main" xmlns="" id="{24F9EC33-7089-40BF-8890-6978CC6304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3252788"/>
                        <a:ext cx="2501900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6" name="Объект 2">
            <a:extLst>
              <a:ext uri="{FF2B5EF4-FFF2-40B4-BE49-F238E27FC236}">
                <a16:creationId xmlns:a16="http://schemas.microsoft.com/office/drawing/2014/main" xmlns="" id="{A275174E-23AB-4663-ADAD-8D5101A20D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2933700"/>
          <a:ext cx="26797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6" name="Equation" r:id="rId9" imgW="1524000" imgH="812800" progId="Equation.DSMT4">
                  <p:embed/>
                </p:oleObj>
              </mc:Choice>
              <mc:Fallback>
                <p:oleObj name="Equation" r:id="rId9" imgW="1524000" imgH="812800" progId="Equation.DSMT4">
                  <p:embed/>
                  <p:pic>
                    <p:nvPicPr>
                      <p:cNvPr id="73736" name="Объект 2">
                        <a:extLst>
                          <a:ext uri="{FF2B5EF4-FFF2-40B4-BE49-F238E27FC236}">
                            <a16:creationId xmlns:a16="http://schemas.microsoft.com/office/drawing/2014/main" xmlns="" id="{A275174E-23AB-4663-ADAD-8D5101A20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933700"/>
                        <a:ext cx="26797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6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  <p:bldP spid="4199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72B011-6F76-4941-BF5D-455572C1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1438"/>
            <a:ext cx="9144000" cy="378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dirty="0">
                <a:solidFill>
                  <a:srgbClr val="0000FF"/>
                </a:solidFill>
              </a:rPr>
              <a:t>Наиболее наглядна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dirty="0">
                <a:solidFill>
                  <a:srgbClr val="0000FF"/>
                </a:solidFill>
              </a:rPr>
              <a:t>и удобна для понимания геометрическая (векторная) интерпретация функции ЛАУЭ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dirty="0">
                <a:solidFill>
                  <a:srgbClr val="0000FF"/>
                </a:solidFill>
              </a:rPr>
              <a:t>предложенная </a:t>
            </a:r>
            <a:r>
              <a:rPr lang="ru-RU" altLang="ru-RU" sz="4800" dirty="0" err="1">
                <a:solidFill>
                  <a:srgbClr val="0000FF"/>
                </a:solidFill>
              </a:rPr>
              <a:t>Эвальдом</a:t>
            </a:r>
            <a:r>
              <a:rPr lang="ru-RU" altLang="ru-RU" sz="48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0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>
            <a:extLst>
              <a:ext uri="{FF2B5EF4-FFF2-40B4-BE49-F238E27FC236}">
                <a16:creationId xmlns:a16="http://schemas.microsoft.com/office/drawing/2014/main" xmlns="" id="{1C785BFB-B183-4524-8251-903CE8F9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Векторная интерпретация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условий Лауэ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32F49099-021E-4AA6-8B4C-3123B1623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287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Условия максимумов функции Лауэ</a:t>
            </a:r>
          </a:p>
        </p:txBody>
      </p:sp>
      <p:graphicFrame>
        <p:nvGraphicFramePr>
          <p:cNvPr id="59396" name="Объект 5">
            <a:extLst>
              <a:ext uri="{FF2B5EF4-FFF2-40B4-BE49-F238E27FC236}">
                <a16:creationId xmlns:a16="http://schemas.microsoft.com/office/drawing/2014/main" xmlns="" id="{DDE1DD2F-6356-409F-AF41-14318E78F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1989138"/>
          <a:ext cx="2695575" cy="206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1" name="Equation" r:id="rId4" imgW="1587500" imgH="1219200" progId="Equation.DSMT4">
                  <p:embed/>
                </p:oleObj>
              </mc:Choice>
              <mc:Fallback>
                <p:oleObj name="Equation" r:id="rId4" imgW="1587500" imgH="1219200" progId="Equation.DSMT4">
                  <p:embed/>
                  <p:pic>
                    <p:nvPicPr>
                      <p:cNvPr id="59396" name="Объект 5">
                        <a:extLst>
                          <a:ext uri="{FF2B5EF4-FFF2-40B4-BE49-F238E27FC236}">
                            <a16:creationId xmlns:a16="http://schemas.microsoft.com/office/drawing/2014/main" xmlns="" id="{DDE1DD2F-6356-409F-AF41-14318E78F9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1989138"/>
                        <a:ext cx="2695575" cy="2068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7" name="Объект 6">
            <a:extLst>
              <a:ext uri="{FF2B5EF4-FFF2-40B4-BE49-F238E27FC236}">
                <a16:creationId xmlns:a16="http://schemas.microsoft.com/office/drawing/2014/main" xmlns="" id="{06EE16CB-EBB1-41A3-9A28-57B6D763C1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2913" y="2205038"/>
          <a:ext cx="3178175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2" name="Equation" r:id="rId6" imgW="1739900" imgH="838200" progId="Equation.DSMT4">
                  <p:embed/>
                </p:oleObj>
              </mc:Choice>
              <mc:Fallback>
                <p:oleObj name="Equation" r:id="rId6" imgW="1739900" imgH="838200" progId="Equation.DSMT4">
                  <p:embed/>
                  <p:pic>
                    <p:nvPicPr>
                      <p:cNvPr id="59397" name="Объект 6">
                        <a:extLst>
                          <a:ext uri="{FF2B5EF4-FFF2-40B4-BE49-F238E27FC236}">
                            <a16:creationId xmlns:a16="http://schemas.microsoft.com/office/drawing/2014/main" xmlns="" id="{06EE16CB-EBB1-41A3-9A28-57B6D763C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913" y="2205038"/>
                        <a:ext cx="3178175" cy="1530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8" name="Объект 7">
            <a:extLst>
              <a:ext uri="{FF2B5EF4-FFF2-40B4-BE49-F238E27FC236}">
                <a16:creationId xmlns:a16="http://schemas.microsoft.com/office/drawing/2014/main" xmlns="" id="{D5C14861-C622-4810-8DFC-8FF9F2866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1763" y="2205038"/>
          <a:ext cx="26622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3" name="Equation" r:id="rId8" imgW="1473200" imgH="838200" progId="Equation.DSMT4">
                  <p:embed/>
                </p:oleObj>
              </mc:Choice>
              <mc:Fallback>
                <p:oleObj name="Equation" r:id="rId8" imgW="1473200" imgH="838200" progId="Equation.DSMT4">
                  <p:embed/>
                  <p:pic>
                    <p:nvPicPr>
                      <p:cNvPr id="59398" name="Объект 7">
                        <a:extLst>
                          <a:ext uri="{FF2B5EF4-FFF2-40B4-BE49-F238E27FC236}">
                            <a16:creationId xmlns:a16="http://schemas.microsoft.com/office/drawing/2014/main" xmlns="" id="{D5C14861-C622-4810-8DFC-8FF9F2866C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763" y="2205038"/>
                        <a:ext cx="2662237" cy="1512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3">
            <a:extLst>
              <a:ext uri="{FF2B5EF4-FFF2-40B4-BE49-F238E27FC236}">
                <a16:creationId xmlns:a16="http://schemas.microsoft.com/office/drawing/2014/main" xmlns="" id="{51BC8705-F6DD-47DC-A98D-28AFCA13C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4872038"/>
            <a:ext cx="9144001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Для этого нам потребуется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такое равенство (тождество)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xmlns="" id="{C6CF3714-596D-4B9B-A4BB-8FB0017A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6116638"/>
            <a:ext cx="4321175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11" name="Picture 25" descr="Рисунок38">
            <a:extLst>
              <a:ext uri="{FF2B5EF4-FFF2-40B4-BE49-F238E27FC236}">
                <a16:creationId xmlns:a16="http://schemas.microsoft.com/office/drawing/2014/main" xmlns="" id="{A13539B1-9C9D-4CF7-BF51-4609AB03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6186488"/>
            <a:ext cx="41624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Box 11">
            <a:extLst>
              <a:ext uri="{FF2B5EF4-FFF2-40B4-BE49-F238E27FC236}">
                <a16:creationId xmlns:a16="http://schemas.microsoft.com/office/drawing/2014/main" xmlns="" id="{C1245186-11F6-4502-ACAD-12E01C9AA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9725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Преобразуем эти условия в более компактную форму</a:t>
            </a:r>
          </a:p>
        </p:txBody>
      </p:sp>
    </p:spTree>
    <p:extLst>
      <p:ext uri="{BB962C8B-B14F-4D97-AF65-F5344CB8AC3E}">
        <p14:creationId xmlns:p14="http://schemas.microsoft.com/office/powerpoint/2010/main" val="41362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5940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xmlns="" id="{D58B6C01-C653-4188-A78E-E8412BD31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048756"/>
            <a:ext cx="914400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Докажем такое тождество</a:t>
            </a:r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xmlns="" id="{FAF13372-3A38-45DF-8CB1-46754B3D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240" y="3820562"/>
            <a:ext cx="7215610" cy="11135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4" name="Picture 25" descr="Рисунок38">
            <a:extLst>
              <a:ext uri="{FF2B5EF4-FFF2-40B4-BE49-F238E27FC236}">
                <a16:creationId xmlns:a16="http://schemas.microsoft.com/office/drawing/2014/main" xmlns="" id="{4F057BCE-3248-41A5-A338-5BABEFFF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92" y="3891717"/>
            <a:ext cx="7052366" cy="9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Рисунок39">
            <a:extLst>
              <a:ext uri="{FF2B5EF4-FFF2-40B4-BE49-F238E27FC236}">
                <a16:creationId xmlns:a16="http://schemas.microsoft.com/office/drawing/2014/main" xmlns="" id="{368F1136-B8A5-4D13-A097-4A1FF0C1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701543"/>
            <a:ext cx="38877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4">
            <a:extLst>
              <a:ext uri="{FF2B5EF4-FFF2-40B4-BE49-F238E27FC236}">
                <a16:creationId xmlns:a16="http://schemas.microsoft.com/office/drawing/2014/main" xmlns="" id="{9242E9DC-3DD1-4007-9F68-8D4AC8C6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4517393"/>
            <a:ext cx="139065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пусть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также 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xmlns="" id="{63788516-B537-428E-A7B8-C8D4B4997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13" y="4577718"/>
            <a:ext cx="32480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любой вектор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обратной решетки</a:t>
            </a:r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xmlns="" id="{6AC5CB38-0F9B-4767-8A8F-053506BE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102931"/>
            <a:ext cx="12858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Пусть</a:t>
            </a:r>
          </a:p>
        </p:txBody>
      </p:sp>
      <p:pic>
        <p:nvPicPr>
          <p:cNvPr id="15" name="Picture 24" descr="Рисунок37">
            <a:extLst>
              <a:ext uri="{FF2B5EF4-FFF2-40B4-BE49-F238E27FC236}">
                <a16:creationId xmlns:a16="http://schemas.microsoft.com/office/drawing/2014/main" xmlns="" id="{A20FEF3E-3DC2-4F4A-B7E7-5768870D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92" y="2690974"/>
            <a:ext cx="17557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0">
            <a:extLst>
              <a:ext uri="{FF2B5EF4-FFF2-40B4-BE49-F238E27FC236}">
                <a16:creationId xmlns:a16="http://schemas.microsoft.com/office/drawing/2014/main" xmlns="" id="{87E6AC81-EDFC-4FC7-9285-2A0B6D94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917193"/>
            <a:ext cx="35433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вектора прямой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и обратной решеток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xmlns="" id="{44FA1DFC-F232-43EE-9EDE-CDC680FD7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1348743"/>
            <a:ext cx="6292850" cy="11509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17" name="Picture 25" descr="Рисунок38">
            <a:extLst>
              <a:ext uri="{FF2B5EF4-FFF2-40B4-BE49-F238E27FC236}">
                <a16:creationId xmlns:a16="http://schemas.microsoft.com/office/drawing/2014/main" xmlns="" id="{22F5DEC0-F765-4E32-B65C-54A6CBD8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1456693"/>
            <a:ext cx="60071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3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>
            <a:extLst>
              <a:ext uri="{FF2B5EF4-FFF2-40B4-BE49-F238E27FC236}">
                <a16:creationId xmlns:a16="http://schemas.microsoft.com/office/drawing/2014/main" xmlns="" id="{006CC1D1-54C6-42BA-8BE5-44098ECB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Спектр электромагнитных колебаний</a:t>
            </a:r>
            <a:r>
              <a:rPr lang="ru-RU" altLang="ru-RU" b="1"/>
              <a:t> </a:t>
            </a:r>
            <a:endParaRPr lang="en-US" altLang="ru-RU">
              <a:sym typeface="Symbol" panose="05050102010706020507" pitchFamily="18" charset="2"/>
            </a:endParaRPr>
          </a:p>
        </p:txBody>
      </p:sp>
      <p:pic>
        <p:nvPicPr>
          <p:cNvPr id="59395" name="Picture 2" descr="Рис">
            <a:extLst>
              <a:ext uri="{FF2B5EF4-FFF2-40B4-BE49-F238E27FC236}">
                <a16:creationId xmlns:a16="http://schemas.microsoft.com/office/drawing/2014/main" xmlns="" id="{A2067350-D58C-4D7D-A0A5-5270C94D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383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7C85456-A4AC-4B84-93C0-B09A887C2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4572000"/>
          <a:ext cx="9144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856">
                <a:tc>
                  <a:txBody>
                    <a:bodyPr/>
                    <a:lstStyle/>
                    <a:p>
                      <a:pPr algn="ctr"/>
                      <a:r>
                        <a:rPr lang="en-US" altLang="ru-RU" b="1" dirty="0">
                          <a:sym typeface="Symbol" pitchFamily="18" charset="2"/>
                        </a:rPr>
                        <a:t></a:t>
                      </a: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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лучи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X-ray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УФ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-7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Видимый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свет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ИК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Радио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волны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3-4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км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ru-RU" b="1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1Å=10</a:t>
                      </a:r>
                      <a:r>
                        <a:rPr lang="ru-RU" altLang="ru-RU" b="1" i="0" baseline="30000" dirty="0">
                          <a:solidFill>
                            <a:srgbClr val="FF0000"/>
                          </a:solidFill>
                        </a:rPr>
                        <a:t>-10</a:t>
                      </a:r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10</a:t>
                      </a:r>
                      <a:r>
                        <a:rPr lang="ru-RU" altLang="ru-RU" b="0" i="0" baseline="30000" dirty="0">
                          <a:solidFill>
                            <a:srgbClr val="AD01BF"/>
                          </a:solidFill>
                        </a:rPr>
                        <a:t>-8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 </a:t>
                      </a:r>
                      <a:r>
                        <a:rPr lang="en-US" altLang="ru-RU" b="0" i="0" dirty="0">
                          <a:solidFill>
                            <a:srgbClr val="AD01BF"/>
                          </a:solidFill>
                        </a:rPr>
                        <a:t>cm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мкм </a:t>
                      </a:r>
                    </a:p>
                    <a:p>
                      <a:pPr algn="ctr"/>
                      <a:endParaRPr lang="ru-RU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1м=10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6 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 </a:t>
                      </a: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к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</a:t>
                      </a:r>
                      <a:endParaRPr lang="en-US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1" i="0" baseline="30000" dirty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 m </a:t>
                      </a: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1nm=10</a:t>
                      </a:r>
                      <a:r>
                        <a:rPr lang="en-US" altLang="ru-RU" b="1" i="0" baseline="30000" dirty="0">
                          <a:solidFill>
                            <a:srgbClr val="AD01BF"/>
                          </a:solidFill>
                        </a:rPr>
                        <a:t>-9</a:t>
                      </a:r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 m</a:t>
                      </a:r>
                      <a:endParaRPr lang="ru-RU" b="1" i="0" dirty="0">
                        <a:solidFill>
                          <a:srgbClr val="AD01B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1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936DE3-09D5-4C82-8ECF-974824565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0"/>
            <a:ext cx="9144000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В самом деле подставим в это равенство значение вектора </a:t>
            </a:r>
            <a:r>
              <a:rPr lang="en-US" altLang="ru-RU" sz="4000" b="1"/>
              <a:t>r</a:t>
            </a:r>
            <a:endParaRPr lang="ru-RU" altLang="ru-RU" sz="4000" b="1"/>
          </a:p>
        </p:txBody>
      </p:sp>
      <p:pic>
        <p:nvPicPr>
          <p:cNvPr id="3" name="Picture 28" descr="Рисунок41">
            <a:extLst>
              <a:ext uri="{FF2B5EF4-FFF2-40B4-BE49-F238E27FC236}">
                <a16:creationId xmlns:a16="http://schemas.microsoft.com/office/drawing/2014/main" xmlns="" id="{E70D6A19-AF9E-4BC5-9BD5-47979A7F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903788"/>
            <a:ext cx="18208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Рисунок38">
            <a:extLst>
              <a:ext uri="{FF2B5EF4-FFF2-40B4-BE49-F238E27FC236}">
                <a16:creationId xmlns:a16="http://schemas.microsoft.com/office/drawing/2014/main" xmlns="" id="{405EEA85-7120-4B52-8761-6E4794D8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03413"/>
            <a:ext cx="63341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Рисунок39">
            <a:extLst>
              <a:ext uri="{FF2B5EF4-FFF2-40B4-BE49-F238E27FC236}">
                <a16:creationId xmlns:a16="http://schemas.microsoft.com/office/drawing/2014/main" xmlns="" id="{ACA09219-A99C-4A85-BF98-A6E63CD8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38877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A1E32D2A-528F-4F41-9DA2-373B5DA388CA}"/>
              </a:ext>
            </a:extLst>
          </p:cNvPr>
          <p:cNvCxnSpPr>
            <a:cxnSpLocks/>
          </p:cNvCxnSpPr>
          <p:nvPr/>
        </p:nvCxnSpPr>
        <p:spPr>
          <a:xfrm flipV="1">
            <a:off x="2195513" y="2579688"/>
            <a:ext cx="19050" cy="993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402951AB-FACA-4E9C-92AE-A944997FCFF3}"/>
              </a:ext>
            </a:extLst>
          </p:cNvPr>
          <p:cNvCxnSpPr>
            <a:cxnSpLocks/>
          </p:cNvCxnSpPr>
          <p:nvPr/>
        </p:nvCxnSpPr>
        <p:spPr>
          <a:xfrm flipV="1">
            <a:off x="2195513" y="2532063"/>
            <a:ext cx="1958975" cy="1016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C0F91AE-2C58-401D-9DD6-E378224C2F5D}"/>
              </a:ext>
            </a:extLst>
          </p:cNvPr>
          <p:cNvCxnSpPr>
            <a:cxnSpLocks/>
          </p:cNvCxnSpPr>
          <p:nvPr/>
        </p:nvCxnSpPr>
        <p:spPr>
          <a:xfrm flipV="1">
            <a:off x="2195513" y="2487613"/>
            <a:ext cx="3917950" cy="1085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xmlns="" id="{C7C68BC3-43B4-47FC-B5BB-71A8073797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3025" y="3998913"/>
          <a:ext cx="31210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9" name="Equation" r:id="rId6" imgW="1651000" imgH="228600" progId="Equation.DSMT4">
                  <p:embed/>
                </p:oleObj>
              </mc:Choice>
              <mc:Fallback>
                <p:oleObj name="Equation" r:id="rId6" imgW="1651000" imgH="22860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xmlns="" id="{C7C68BC3-43B4-47FC-B5BB-71A8073797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025" y="3998913"/>
                        <a:ext cx="3121025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92F43C-072F-476C-BB96-A8A132310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387725"/>
            <a:ext cx="485933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Но тогда согласно тожествам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(определение обратной решетки)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E3CCD27-4C02-4EB9-868C-7611109D9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4391025"/>
            <a:ext cx="11795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получим</a:t>
            </a:r>
          </a:p>
        </p:txBody>
      </p: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xmlns="" id="{27FB82CB-B32F-49ED-B7C4-EEE1295D1E58}"/>
              </a:ext>
            </a:extLst>
          </p:cNvPr>
          <p:cNvSpPr/>
          <p:nvPr/>
        </p:nvSpPr>
        <p:spPr>
          <a:xfrm>
            <a:off x="2473325" y="5418138"/>
            <a:ext cx="1176338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B5B35D66-31E6-45DA-8954-4986B3B25F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4663" y="4391025"/>
          <a:ext cx="48545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0" name="Equation" r:id="rId8" imgW="3238500" imgH="228600" progId="Equation.DSMT4">
                  <p:embed/>
                </p:oleObj>
              </mc:Choice>
              <mc:Fallback>
                <p:oleObj name="Equation" r:id="rId8" imgW="3238500" imgH="2286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B5B35D66-31E6-45DA-8954-4986B3B25F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91025"/>
                        <a:ext cx="48545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4" name="TextBox 7">
            <a:extLst>
              <a:ext uri="{FF2B5EF4-FFF2-40B4-BE49-F238E27FC236}">
                <a16:creationId xmlns:a16="http://schemas.microsoft.com/office/drawing/2014/main" xmlns="" id="{3CD24220-42F0-4C63-A1DA-66A12141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330950"/>
            <a:ext cx="38290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Тождество доказано</a:t>
            </a: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xmlns="" id="{23896F04-18D3-479A-81A2-4B8D056BB6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6050" y="5016500"/>
          <a:ext cx="5183188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1" name="Equation" r:id="rId10" imgW="1828800" imgH="457200" progId="Equation.DSMT4">
                  <p:embed/>
                </p:oleObj>
              </mc:Choice>
              <mc:Fallback>
                <p:oleObj name="Equation" r:id="rId10" imgW="1828800" imgH="457200" progId="Equation.DSMT4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xmlns="" id="{23896F04-18D3-479A-81A2-4B8D056BB6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050" y="5016500"/>
                        <a:ext cx="5183188" cy="1084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9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9" grpId="0" animBg="1"/>
      <p:bldP spid="20" grpId="0" animBg="1"/>
      <p:bldP spid="7886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0F6AD1-8C1C-4A09-80DD-324A37D6C03B}"/>
              </a:ext>
            </a:extLst>
          </p:cNvPr>
          <p:cNvSpPr txBox="1"/>
          <p:nvPr/>
        </p:nvSpPr>
        <p:spPr>
          <a:xfrm>
            <a:off x="0" y="2319547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Используя это тождество преобразуем условия Лауэ к более удобной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3874987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DD008316-4B90-4D28-9612-719B2B1F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813"/>
            <a:ext cx="914241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Вспомним условия максимумов функции Лауэ</a:t>
            </a:r>
          </a:p>
        </p:txBody>
      </p:sp>
      <p:graphicFrame>
        <p:nvGraphicFramePr>
          <p:cNvPr id="4" name="Object 29">
            <a:extLst>
              <a:ext uri="{FF2B5EF4-FFF2-40B4-BE49-F238E27FC236}">
                <a16:creationId xmlns:a16="http://schemas.microsoft.com/office/drawing/2014/main" xmlns="" id="{2F51D522-2F31-48C2-AB36-64F0050F61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3389313"/>
          <a:ext cx="19431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3" name="Equation" r:id="rId3" imgW="571252" imgH="393529" progId="Equation.DSMT4">
                  <p:embed/>
                </p:oleObj>
              </mc:Choice>
              <mc:Fallback>
                <p:oleObj name="Equation" r:id="rId3" imgW="571252" imgH="393529" progId="Equation.DSMT4">
                  <p:embed/>
                  <p:pic>
                    <p:nvPicPr>
                      <p:cNvPr id="4" name="Object 29">
                        <a:extLst>
                          <a:ext uri="{FF2B5EF4-FFF2-40B4-BE49-F238E27FC236}">
                            <a16:creationId xmlns:a16="http://schemas.microsoft.com/office/drawing/2014/main" xmlns="" id="{2F51D522-2F31-48C2-AB36-64F0050F6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3389313"/>
                        <a:ext cx="1943100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1">
            <a:extLst>
              <a:ext uri="{FF2B5EF4-FFF2-40B4-BE49-F238E27FC236}">
                <a16:creationId xmlns:a16="http://schemas.microsoft.com/office/drawing/2014/main" xmlns="" id="{1489F919-5F39-479E-A165-399FF42AA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797300"/>
            <a:ext cx="407987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Введем обозначение</a:t>
            </a:r>
          </a:p>
        </p:txBody>
      </p:sp>
      <p:sp>
        <p:nvSpPr>
          <p:cNvPr id="6" name="Line 32">
            <a:extLst>
              <a:ext uri="{FF2B5EF4-FFF2-40B4-BE49-F238E27FC236}">
                <a16:creationId xmlns:a16="http://schemas.microsoft.com/office/drawing/2014/main" xmlns="" id="{C56B5C7D-49A4-42B6-8B9F-EE6DD68CA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4117975"/>
            <a:ext cx="360363" cy="0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0767C-0C34-4CB0-955B-3661EB220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482123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Подставим в доказанное выше тождество это значение вектора </a:t>
            </a:r>
            <a:r>
              <a:rPr lang="en-US" altLang="ru-RU" sz="1800" b="1" dirty="0">
                <a:solidFill>
                  <a:srgbClr val="3333FF"/>
                </a:solidFill>
              </a:rPr>
              <a:t>r</a:t>
            </a:r>
            <a:endParaRPr lang="ru-RU" altLang="ru-RU" sz="1800" b="1" dirty="0">
              <a:solidFill>
                <a:srgbClr val="3333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16C81D3-4B39-45DD-B158-CF42DF96AE75}"/>
              </a:ext>
            </a:extLst>
          </p:cNvPr>
          <p:cNvSpPr/>
          <p:nvPr/>
        </p:nvSpPr>
        <p:spPr>
          <a:xfrm>
            <a:off x="333375" y="5381625"/>
            <a:ext cx="8496300" cy="720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xmlns="" id="{34C438A8-F2F4-4E8F-884D-97C919790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38" y="5454650"/>
          <a:ext cx="81883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4" name="Equation" r:id="rId5" imgW="3238500" imgH="254000" progId="Equation.DSMT4">
                  <p:embed/>
                </p:oleObj>
              </mc:Choice>
              <mc:Fallback>
                <p:oleObj name="Equation" r:id="rId5" imgW="3238500" imgH="2540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xmlns="" id="{34C438A8-F2F4-4E8F-884D-97C9197906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5454650"/>
                        <a:ext cx="8188325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0" name="Прямоугольник 12">
            <a:extLst>
              <a:ext uri="{FF2B5EF4-FFF2-40B4-BE49-F238E27FC236}">
                <a16:creationId xmlns:a16="http://schemas.microsoft.com/office/drawing/2014/main" xmlns="" id="{02A2CD6F-C079-4F83-B7C0-1F938955C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Однако согласно условиям Лауэ скалярные произведениях стоящие в скобках равняются соответственно </a:t>
            </a:r>
            <a:r>
              <a:rPr lang="en-US" altLang="ru-RU" sz="2000" b="1" i="1">
                <a:solidFill>
                  <a:srgbClr val="3333FF"/>
                </a:solidFill>
              </a:rPr>
              <a:t>h, k, l</a:t>
            </a:r>
            <a:r>
              <a:rPr lang="en-US" altLang="ru-RU" sz="2000" b="1">
                <a:solidFill>
                  <a:srgbClr val="3333FF"/>
                </a:solidFill>
              </a:rPr>
              <a:t>. </a:t>
            </a:r>
            <a:endParaRPr lang="ru-RU" altLang="ru-RU" sz="2000" b="1">
              <a:solidFill>
                <a:srgbClr val="3333FF"/>
              </a:solidFill>
            </a:endParaRPr>
          </a:p>
        </p:txBody>
      </p:sp>
      <p:graphicFrame>
        <p:nvGraphicFramePr>
          <p:cNvPr id="75786" name="Объект 6">
            <a:extLst>
              <a:ext uri="{FF2B5EF4-FFF2-40B4-BE49-F238E27FC236}">
                <a16:creationId xmlns:a16="http://schemas.microsoft.com/office/drawing/2014/main" xmlns="" id="{22213796-3865-4C67-8FDE-76645AD49E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4150" y="1341438"/>
          <a:ext cx="3455988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5" name="Equation" r:id="rId7" imgW="1473200" imgH="838200" progId="Equation.DSMT4">
                  <p:embed/>
                </p:oleObj>
              </mc:Choice>
              <mc:Fallback>
                <p:oleObj name="Equation" r:id="rId7" imgW="1473200" imgH="838200" progId="Equation.DSMT4">
                  <p:embed/>
                  <p:pic>
                    <p:nvPicPr>
                      <p:cNvPr id="75786" name="Объект 6">
                        <a:extLst>
                          <a:ext uri="{FF2B5EF4-FFF2-40B4-BE49-F238E27FC236}">
                            <a16:creationId xmlns:a16="http://schemas.microsoft.com/office/drawing/2014/main" xmlns="" id="{22213796-3865-4C67-8FDE-76645AD49E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1341438"/>
                        <a:ext cx="3455988" cy="1962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3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6145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1">
            <a:extLst>
              <a:ext uri="{FF2B5EF4-FFF2-40B4-BE49-F238E27FC236}">
                <a16:creationId xmlns:a16="http://schemas.microsoft.com/office/drawing/2014/main" xmlns="" id="{853F965B-356D-430D-8BA2-F5EED929A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Следовательно можно переписать написанное выше уравнение в виде </a:t>
            </a:r>
            <a:endParaRPr lang="ru-RU" altLang="ru-RU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88154904-930F-4811-8164-66F9CC9EEA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412875"/>
          <a:ext cx="878363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7" name="Equation" r:id="rId3" imgW="2133600" imgH="254000" progId="Equation.DSMT4">
                  <p:embed/>
                </p:oleObj>
              </mc:Choice>
              <mc:Fallback>
                <p:oleObj name="Equation" r:id="rId3" imgW="2133600" imgH="2540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88154904-930F-4811-8164-66F9CC9EEA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12875"/>
                        <a:ext cx="8783637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>
            <a:extLst>
              <a:ext uri="{FF2B5EF4-FFF2-40B4-BE49-F238E27FC236}">
                <a16:creationId xmlns:a16="http://schemas.microsoft.com/office/drawing/2014/main" xmlns="" id="{8AEB67E4-986C-4D3D-9C77-889837DA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3954463"/>
            <a:ext cx="4883150" cy="273526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cs typeface="Arial" panose="020B0604020202020204" pitchFamily="34" charset="0"/>
              </a:rPr>
              <a:t>или</a:t>
            </a:r>
          </a:p>
        </p:txBody>
      </p:sp>
      <p:graphicFrame>
        <p:nvGraphicFramePr>
          <p:cNvPr id="62469" name="Объект 6">
            <a:extLst>
              <a:ext uri="{FF2B5EF4-FFF2-40B4-BE49-F238E27FC236}">
                <a16:creationId xmlns:a16="http://schemas.microsoft.com/office/drawing/2014/main" xmlns="" id="{776C8067-EF2E-4189-9AE8-1409346B78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4021138"/>
          <a:ext cx="432117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8" name="Equation" r:id="rId5" imgW="914400" imgH="254000" progId="Equation.DSMT4">
                  <p:embed/>
                </p:oleObj>
              </mc:Choice>
              <mc:Fallback>
                <p:oleObj name="Equation" r:id="rId5" imgW="914400" imgH="254000" progId="Equation.DSMT4">
                  <p:embed/>
                  <p:pic>
                    <p:nvPicPr>
                      <p:cNvPr id="62469" name="Объект 6">
                        <a:extLst>
                          <a:ext uri="{FF2B5EF4-FFF2-40B4-BE49-F238E27FC236}">
                            <a16:creationId xmlns:a16="http://schemas.microsoft.com/office/drawing/2014/main" xmlns="" id="{776C8067-EF2E-4189-9AE8-1409346B78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4021138"/>
                        <a:ext cx="4321175" cy="1200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Объект 7">
            <a:extLst>
              <a:ext uri="{FF2B5EF4-FFF2-40B4-BE49-F238E27FC236}">
                <a16:creationId xmlns:a16="http://schemas.microsoft.com/office/drawing/2014/main" xmlns="" id="{8071C3F2-1FF7-4A99-8BCD-13FAECA4F2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5632450"/>
          <a:ext cx="32893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9" name="Equation" r:id="rId7" imgW="736600" imgH="228600" progId="Equation.DSMT4">
                  <p:embed/>
                </p:oleObj>
              </mc:Choice>
              <mc:Fallback>
                <p:oleObj name="Equation" r:id="rId7" imgW="736600" imgH="228600" progId="Equation.DSMT4">
                  <p:embed/>
                  <p:pic>
                    <p:nvPicPr>
                      <p:cNvPr id="62470" name="Объект 7">
                        <a:extLst>
                          <a:ext uri="{FF2B5EF4-FFF2-40B4-BE49-F238E27FC236}">
                            <a16:creationId xmlns:a16="http://schemas.microsoft.com/office/drawing/2014/main" xmlns="" id="{8071C3F2-1FF7-4A99-8BCD-13FAECA4F2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632450"/>
                        <a:ext cx="3289300" cy="1020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TextBox 8">
            <a:extLst>
              <a:ext uri="{FF2B5EF4-FFF2-40B4-BE49-F238E27FC236}">
                <a16:creationId xmlns:a16="http://schemas.microsoft.com/office/drawing/2014/main" xmlns="" id="{D77374BF-185D-4317-A041-2F1CD1E1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275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Тогда условия максимумов функции Лауэ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можно записать в векторном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128610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5" grpId="0" animBg="1"/>
      <p:bldP spid="6247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065933A-91E6-4C0F-9DAC-85BBC09B6EA9}"/>
              </a:ext>
            </a:extLst>
          </p:cNvPr>
          <p:cNvSpPr/>
          <p:nvPr/>
        </p:nvSpPr>
        <p:spPr>
          <a:xfrm>
            <a:off x="256075" y="3781425"/>
            <a:ext cx="5189538" cy="3076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xmlns="" id="{FAF4C691-887D-4CF7-A621-1A6A6584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  <a:cs typeface="Arial" panose="020B0604020202020204" pitchFamily="34" charset="0"/>
              </a:rPr>
              <a:t>Геометрическое представление дифракции по Эвальду.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  <a:cs typeface="Arial" panose="020B0604020202020204" pitchFamily="34" charset="0"/>
              </a:rPr>
              <a:t>Сфера Эвальда</a:t>
            </a:r>
            <a:r>
              <a:rPr lang="ru-RU" altLang="ru-RU" sz="3600"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89D57A93-EDE9-4E11-A48E-A7B79808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1916113"/>
            <a:ext cx="91265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Условия максимумов функции Лауэ</a:t>
            </a:r>
          </a:p>
        </p:txBody>
      </p:sp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xmlns="" id="{9EEB9CFC-ECC7-4F6A-B326-BF00B92E2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531370"/>
              </p:ext>
            </p:extLst>
          </p:nvPr>
        </p:nvGraphicFramePr>
        <p:xfrm>
          <a:off x="2740025" y="2540000"/>
          <a:ext cx="34813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5" name="Equation" r:id="rId4" imgW="736560" imgH="228600" progId="Equation.DSMT4">
                  <p:embed/>
                </p:oleObj>
              </mc:Choice>
              <mc:Fallback>
                <p:oleObj name="Equation" r:id="rId4" imgW="736560" imgH="228600" progId="Equation.DSMT4">
                  <p:embed/>
                  <p:pic>
                    <p:nvPicPr>
                      <p:cNvPr id="7" name="Объект 1">
                        <a:extLst>
                          <a:ext uri="{FF2B5EF4-FFF2-40B4-BE49-F238E27FC236}">
                            <a16:creationId xmlns:a16="http://schemas.microsoft.com/office/drawing/2014/main" xmlns="" id="{9EEB9CFC-ECC7-4F6A-B326-BF00B92E2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025" y="2540000"/>
                        <a:ext cx="3481388" cy="1079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A5751BE4-F07A-4803-9EDA-6CC43A7E469C}"/>
              </a:ext>
            </a:extLst>
          </p:cNvPr>
          <p:cNvCxnSpPr/>
          <p:nvPr/>
        </p:nvCxnSpPr>
        <p:spPr>
          <a:xfrm>
            <a:off x="1514963" y="5438775"/>
            <a:ext cx="2633662" cy="1041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3B48165A-219C-4747-8BF6-8976EC2BC7D1}"/>
              </a:ext>
            </a:extLst>
          </p:cNvPr>
          <p:cNvCxnSpPr/>
          <p:nvPr/>
        </p:nvCxnSpPr>
        <p:spPr>
          <a:xfrm flipV="1">
            <a:off x="1514963" y="4275138"/>
            <a:ext cx="2562225" cy="11017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CB04C762-44B0-4165-B5DF-AD0ADC48B424}"/>
              </a:ext>
            </a:extLst>
          </p:cNvPr>
          <p:cNvCxnSpPr/>
          <p:nvPr/>
        </p:nvCxnSpPr>
        <p:spPr>
          <a:xfrm flipH="1" flipV="1">
            <a:off x="4148625" y="4275138"/>
            <a:ext cx="0" cy="2120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932F87-66D0-4A67-A21D-37F0135C9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00" y="6011863"/>
            <a:ext cx="895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/>
              <a:t>K</a:t>
            </a:r>
            <a:r>
              <a:rPr lang="en-US" altLang="ru-RU" sz="4400" baseline="-25000"/>
              <a:t>0</a:t>
            </a:r>
            <a:endParaRPr lang="ru-RU" altLang="ru-RU" sz="4400" baseline="-25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81AB36-A679-4271-92BA-B46B46637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500" y="4157663"/>
            <a:ext cx="658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/>
              <a:t>K</a:t>
            </a:r>
            <a:endParaRPr lang="ru-RU" altLang="ru-RU" sz="4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8104B4-10DA-48B0-AC98-5D08B2723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63" y="4800600"/>
            <a:ext cx="66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/>
              <a:t>H</a:t>
            </a:r>
            <a:endParaRPr lang="ru-RU" altLang="ru-RU" sz="4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FEB4B-4101-4AC1-A155-A3F30487BBE5}"/>
              </a:ext>
            </a:extLst>
          </p:cNvPr>
          <p:cNvSpPr txBox="1"/>
          <p:nvPr/>
        </p:nvSpPr>
        <p:spPr>
          <a:xfrm>
            <a:off x="5486730" y="4411771"/>
            <a:ext cx="348138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Т.е. функция Лауэ имеет экстремумы при выполнении этого треугольника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37133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0950" grpId="0" animBg="1"/>
      <p:bldP spid="6" grpId="0" animBg="1"/>
      <p:bldP spid="13" grpId="0"/>
      <p:bldP spid="14" grpId="0"/>
      <p:bldP spid="15" grpId="0"/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FF2985-FC0D-4A81-825B-9FD07DC12DB6}"/>
              </a:ext>
            </a:extLst>
          </p:cNvPr>
          <p:cNvSpPr txBox="1"/>
          <p:nvPr/>
        </p:nvSpPr>
        <p:spPr>
          <a:xfrm>
            <a:off x="0" y="289721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Эвальд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предложил очень красивую схему формирования дифракционной картины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1ECBBD-E627-4260-9E37-D862737BE3E8}"/>
              </a:ext>
            </a:extLst>
          </p:cNvPr>
          <p:cNvSpPr txBox="1"/>
          <p:nvPr/>
        </p:nvSpPr>
        <p:spPr>
          <a:xfrm>
            <a:off x="0" y="2282009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Нарисуем обратную решетка исследуемого кристалла (для наглядности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плоскую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 Из любой точки </a:t>
            </a:r>
            <a:r>
              <a:rPr lang="en-US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этой плоскости образуем сферу с радиусом  </a:t>
            </a:r>
            <a:r>
              <a:rPr lang="ru-RU" sz="2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̸ </a:t>
            </a:r>
            <a:r>
              <a:rPr lang="el-GR" sz="2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Передвигаем образованную сферу так чтобы какой-то узел обратной решетки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напримр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попадет на поверхность этой сферы. Проведем из центра сферы </a:t>
            </a:r>
            <a:r>
              <a:rPr lang="ru-RU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вектор </a:t>
            </a:r>
            <a:r>
              <a:rPr lang="en-US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эту точку и будем теперь поворачивать нашу сферу вместе с вектором </a:t>
            </a:r>
            <a:r>
              <a:rPr lang="en-US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вокруг этой точки </a:t>
            </a:r>
            <a:r>
              <a:rPr lang="ru-RU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того момента пока на поверхность сферы попадет еще один какой-то узел обратной решетки </a:t>
            </a:r>
            <a:r>
              <a:rPr lang="en-US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Соединим центр сферы с этим узлом вектором </a:t>
            </a:r>
            <a:r>
              <a:rPr lang="en-US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наконец соединим узел </a:t>
            </a:r>
            <a:r>
              <a:rPr lang="ru-RU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 узлом </a:t>
            </a:r>
            <a:r>
              <a:rPr lang="en-US" sz="2000" b="1" dirty="0">
                <a:solidFill>
                  <a:srgbClr val="AD01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вектором </a:t>
            </a:r>
            <a:r>
              <a:rPr lang="en-US" sz="2000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Таки образом мы выполнили условие треугольника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Эвальда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D5CE178D-866D-45B0-897D-2A125186D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408488"/>
              </p:ext>
            </p:extLst>
          </p:nvPr>
        </p:nvGraphicFramePr>
        <p:xfrm>
          <a:off x="2888055" y="5543900"/>
          <a:ext cx="2879001" cy="89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Equation" r:id="rId3" imgW="736560" imgH="228600" progId="Equation.DSMT4">
                  <p:embed/>
                </p:oleObj>
              </mc:Choice>
              <mc:Fallback>
                <p:oleObj name="Equation" r:id="rId3" imgW="736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8055" y="5543900"/>
                        <a:ext cx="2879001" cy="89348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145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E92773-7A06-4BAD-AB15-301D4473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812"/>
            <a:ext cx="5869379" cy="5503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1B32E0-9428-458B-92CD-B2AFDD86CA03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Геометрическая – векторная интерпретация  условий максимумов функции Лауэ 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A85235CF-3ECB-41DC-9BB0-14E9A3AB99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25784"/>
              </p:ext>
            </p:extLst>
          </p:nvPr>
        </p:nvGraphicFramePr>
        <p:xfrm>
          <a:off x="6276975" y="3084844"/>
          <a:ext cx="28670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Equation" r:id="rId4" imgW="2867186" imgH="885921" progId="Equation.DSMT4">
                  <p:embed/>
                </p:oleObj>
              </mc:Choice>
              <mc:Fallback>
                <p:oleObj name="Equation" r:id="rId4" imgW="2867186" imgH="8859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6975" y="3084844"/>
                        <a:ext cx="286702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715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EF6F731B-AF0E-46AA-9710-642B8A58B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30313"/>
            <a:ext cx="316865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Уравнение Лауэ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в векторной форме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4E22ED-D986-4E3B-A9DD-69C500DD5D47}"/>
              </a:ext>
            </a:extLst>
          </p:cNvPr>
          <p:cNvSpPr txBox="1"/>
          <p:nvPr/>
        </p:nvSpPr>
        <p:spPr>
          <a:xfrm>
            <a:off x="0" y="4763"/>
            <a:ext cx="9144000" cy="8318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3333FF"/>
                </a:solidFill>
                <a:latin typeface="+mn-lt"/>
              </a:rPr>
              <a:t>Геометрическая интерпретация условий Лауэ.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3333FF"/>
                </a:solidFill>
                <a:latin typeface="+mn-lt"/>
              </a:rPr>
              <a:t>Схема </a:t>
            </a:r>
            <a:r>
              <a:rPr lang="ru-RU" sz="2400" b="1" dirty="0" err="1">
                <a:solidFill>
                  <a:srgbClr val="3333FF"/>
                </a:solidFill>
                <a:latin typeface="+mn-lt"/>
              </a:rPr>
              <a:t>Эвальда</a:t>
            </a:r>
            <a:r>
              <a:rPr lang="ru-RU" sz="2400" b="1" dirty="0">
                <a:solidFill>
                  <a:srgbClr val="3333FF"/>
                </a:solidFill>
                <a:latin typeface="+mn-lt"/>
              </a:rPr>
              <a:t>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EFC52CB1-E31A-48A3-8115-5D74304499E6}"/>
              </a:ext>
            </a:extLst>
          </p:cNvPr>
          <p:cNvSpPr/>
          <p:nvPr/>
        </p:nvSpPr>
        <p:spPr>
          <a:xfrm>
            <a:off x="539750" y="4508500"/>
            <a:ext cx="2303463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9CDC53BD-15C1-45C9-B5EC-55BB69CC0B61}"/>
              </a:ext>
            </a:extLst>
          </p:cNvPr>
          <p:cNvCxnSpPr/>
          <p:nvPr/>
        </p:nvCxnSpPr>
        <p:spPr>
          <a:xfrm>
            <a:off x="971550" y="4797425"/>
            <a:ext cx="576263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FA865658-C5EC-4E99-9123-BBFB3B0A9A45}"/>
              </a:ext>
            </a:extLst>
          </p:cNvPr>
          <p:cNvCxnSpPr/>
          <p:nvPr/>
        </p:nvCxnSpPr>
        <p:spPr>
          <a:xfrm>
            <a:off x="971550" y="4797425"/>
            <a:ext cx="1584325" cy="2873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xmlns="" id="{EEB08054-F7C6-4FE0-9F37-C42A0D469756}"/>
              </a:ext>
            </a:extLst>
          </p:cNvPr>
          <p:cNvCxnSpPr/>
          <p:nvPr/>
        </p:nvCxnSpPr>
        <p:spPr>
          <a:xfrm flipV="1">
            <a:off x="1547813" y="5084763"/>
            <a:ext cx="1008062" cy="12239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A2C4D99-83FC-4AB6-8038-4C4C9B3134FA}"/>
              </a:ext>
            </a:extLst>
          </p:cNvPr>
          <p:cNvSpPr txBox="1"/>
          <p:nvPr/>
        </p:nvSpPr>
        <p:spPr>
          <a:xfrm>
            <a:off x="684213" y="5373688"/>
            <a:ext cx="576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</a:rPr>
              <a:t>K</a:t>
            </a:r>
            <a:r>
              <a:rPr lang="en-US" sz="2800" b="1" baseline="-25000" dirty="0">
                <a:latin typeface="+mn-lt"/>
              </a:rPr>
              <a:t>0</a:t>
            </a:r>
            <a:endParaRPr lang="ru-RU" sz="2800" b="1" baseline="-25000" dirty="0">
              <a:latin typeface="+mn-lt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10648BA7-F9D6-4B77-90CF-F9CEB7AE4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370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0000"/>
                </a:solidFill>
              </a:rPr>
              <a:t>K</a:t>
            </a:r>
            <a:r>
              <a:rPr lang="en-US" altLang="ru-RU" sz="2800" b="1" baseline="-25000">
                <a:solidFill>
                  <a:srgbClr val="000000"/>
                </a:solidFill>
              </a:rPr>
              <a:t>H</a:t>
            </a:r>
            <a:endParaRPr lang="ru-RU" altLang="ru-RU" sz="2800" b="1" baseline="-25000">
              <a:solidFill>
                <a:srgbClr val="0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33A1C24-C17C-44F8-8C2C-DB59E5E88F4E}"/>
              </a:ext>
            </a:extLst>
          </p:cNvPr>
          <p:cNvSpPr txBox="1"/>
          <p:nvPr/>
        </p:nvSpPr>
        <p:spPr>
          <a:xfrm>
            <a:off x="2051050" y="5589588"/>
            <a:ext cx="4445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</a:rPr>
              <a:t>H</a:t>
            </a:r>
            <a:endParaRPr lang="ru-RU" sz="2800" b="1" dirty="0">
              <a:latin typeface="+mn-lt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:a16="http://schemas.microsoft.com/office/drawing/2014/main" xmlns="" id="{7A3979AA-FC9A-47F3-9A16-B463A3385433}"/>
              </a:ext>
            </a:extLst>
          </p:cNvPr>
          <p:cNvSpPr/>
          <p:nvPr/>
        </p:nvSpPr>
        <p:spPr>
          <a:xfrm rot="2383421">
            <a:off x="1243013" y="4849813"/>
            <a:ext cx="96837" cy="433387"/>
          </a:xfrm>
          <a:prstGeom prst="arc">
            <a:avLst>
              <a:gd name="adj1" fmla="val 16200000"/>
              <a:gd name="adj2" fmla="val 55693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A01C54A-3C9E-4C1E-98F5-F2618953B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941888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latin typeface="Symbol" panose="05050102010706020507" pitchFamily="18" charset="2"/>
              </a:rPr>
              <a:t>2q</a:t>
            </a:r>
            <a:endParaRPr lang="ru-RU" altLang="ru-RU" sz="2400" i="1">
              <a:latin typeface="Symbol" panose="05050102010706020507" pitchFamily="18" charset="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7571B25E-9DF4-4F92-9EE9-06C1793EF9C1}"/>
              </a:ext>
            </a:extLst>
          </p:cNvPr>
          <p:cNvSpPr/>
          <p:nvPr/>
        </p:nvSpPr>
        <p:spPr>
          <a:xfrm>
            <a:off x="250825" y="2565400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90" name="Object 3">
            <a:extLst>
              <a:ext uri="{FF2B5EF4-FFF2-40B4-BE49-F238E27FC236}">
                <a16:creationId xmlns:a16="http://schemas.microsoft.com/office/drawing/2014/main" xmlns="" id="{3CBB4A61-E928-4FEF-9BBE-1C4F9ABD1D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565400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3" name="Equation" r:id="rId3" imgW="838200" imgH="228600" progId="Equation.DSMT4">
                  <p:embed/>
                </p:oleObj>
              </mc:Choice>
              <mc:Fallback>
                <p:oleObj name="Equation" r:id="rId3" imgW="838200" imgH="228600" progId="Equation.DSMT4">
                  <p:embed/>
                  <p:pic>
                    <p:nvPicPr>
                      <p:cNvPr id="90" name="Object 3">
                        <a:extLst>
                          <a:ext uri="{FF2B5EF4-FFF2-40B4-BE49-F238E27FC236}">
                            <a16:creationId xmlns:a16="http://schemas.microsoft.com/office/drawing/2014/main" xmlns="" id="{3CBB4A61-E928-4FEF-9BBE-1C4F9ABD1D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320516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3E95BF7-CE28-4A44-8680-53AA7CD2FF25}"/>
              </a:ext>
            </a:extLst>
          </p:cNvPr>
          <p:cNvSpPr txBox="1"/>
          <p:nvPr/>
        </p:nvSpPr>
        <p:spPr>
          <a:xfrm>
            <a:off x="323850" y="3644900"/>
            <a:ext cx="3095625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latin typeface="+mn-lt"/>
              </a:rPr>
              <a:t>Что означает это векторное равенство?</a:t>
            </a:r>
          </a:p>
        </p:txBody>
      </p:sp>
      <p:pic>
        <p:nvPicPr>
          <p:cNvPr id="58" name="Picture 2" descr="E:\Сетка 4.tif">
            <a:extLst>
              <a:ext uri="{FF2B5EF4-FFF2-40B4-BE49-F238E27FC236}">
                <a16:creationId xmlns:a16="http://schemas.microsoft.com/office/drawing/2014/main" xmlns="" id="{54219724-14D7-453D-91B5-6B20C43A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90" y="1194885"/>
            <a:ext cx="53244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78203427-7E61-4316-BBDF-904204A85653}"/>
              </a:ext>
            </a:extLst>
          </p:cNvPr>
          <p:cNvSpPr/>
          <p:nvPr/>
        </p:nvSpPr>
        <p:spPr>
          <a:xfrm rot="21190970">
            <a:off x="4608041" y="1908558"/>
            <a:ext cx="3529012" cy="34559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03698438-AC69-454A-BB98-3791C06E2D77}"/>
              </a:ext>
            </a:extLst>
          </p:cNvPr>
          <p:cNvSpPr/>
          <p:nvPr/>
        </p:nvSpPr>
        <p:spPr>
          <a:xfrm>
            <a:off x="6287616" y="3583371"/>
            <a:ext cx="73025" cy="730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xmlns="" id="{2C699327-7716-4F98-ACC7-933D7C465F7B}"/>
              </a:ext>
            </a:extLst>
          </p:cNvPr>
          <p:cNvCxnSpPr>
            <a:stCxn id="84" idx="3"/>
          </p:cNvCxnSpPr>
          <p:nvPr/>
        </p:nvCxnSpPr>
        <p:spPr>
          <a:xfrm flipH="1">
            <a:off x="4631853" y="3645283"/>
            <a:ext cx="1666875" cy="8255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1E0E8E4B-2686-4A92-8E23-25F2D4B41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016" y="3224596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1</a:t>
            </a:r>
            <a:r>
              <a:rPr lang="en-US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/l</a:t>
            </a:r>
            <a:endParaRPr lang="ru-RU" altLang="ru-RU" sz="18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37C6869-330D-45FA-96AD-604FC430D818}"/>
              </a:ext>
            </a:extLst>
          </p:cNvPr>
          <p:cNvSpPr txBox="1"/>
          <p:nvPr/>
        </p:nvSpPr>
        <p:spPr>
          <a:xfrm>
            <a:off x="6287616" y="3224596"/>
            <a:ext cx="3397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+mn-lt"/>
              </a:rPr>
              <a:t>P</a:t>
            </a:r>
            <a:endParaRPr lang="ru-RU" i="1" dirty="0">
              <a:latin typeface="+mn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610186A-8E93-4D43-822D-028FEA7DB8CE}"/>
              </a:ext>
            </a:extLst>
          </p:cNvPr>
          <p:cNvSpPr txBox="1"/>
          <p:nvPr/>
        </p:nvSpPr>
        <p:spPr>
          <a:xfrm>
            <a:off x="8016403" y="4304096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Q(</a:t>
            </a:r>
            <a:r>
              <a:rPr lang="en-US" dirty="0" err="1">
                <a:latin typeface="+mn-lt"/>
              </a:rPr>
              <a:t>hkl</a:t>
            </a:r>
            <a:r>
              <a:rPr lang="en-US" dirty="0">
                <a:latin typeface="+mn-lt"/>
              </a:rPr>
              <a:t>)</a:t>
            </a:r>
            <a:endParaRPr lang="ru-RU" dirty="0">
              <a:latin typeface="+mn-lt"/>
            </a:endParaRP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E93C2BB7-DB91-4BEB-B85B-7C16F07019A8}"/>
              </a:ext>
            </a:extLst>
          </p:cNvPr>
          <p:cNvCxnSpPr/>
          <p:nvPr/>
        </p:nvCxnSpPr>
        <p:spPr>
          <a:xfrm flipV="1">
            <a:off x="5543858" y="4354512"/>
            <a:ext cx="2484437" cy="7921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7E76DBB-226D-4AD3-B277-7C8307F4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978" y="4807333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xmlns="" id="{5FDF9A60-AEB3-43A2-9087-C057A40B360A}"/>
              </a:ext>
            </a:extLst>
          </p:cNvPr>
          <p:cNvCxnSpPr/>
          <p:nvPr/>
        </p:nvCxnSpPr>
        <p:spPr>
          <a:xfrm flipH="1">
            <a:off x="5531966" y="3656396"/>
            <a:ext cx="755650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5E74162D-AD03-4A9C-8D27-33610B661E89}"/>
              </a:ext>
            </a:extLst>
          </p:cNvPr>
          <p:cNvSpPr txBox="1"/>
          <p:nvPr/>
        </p:nvSpPr>
        <p:spPr>
          <a:xfrm>
            <a:off x="5424016" y="3943733"/>
            <a:ext cx="5778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</a:rPr>
              <a:t>K</a:t>
            </a:r>
            <a:r>
              <a:rPr lang="en-US" sz="2800" b="1" baseline="-25000" dirty="0">
                <a:solidFill>
                  <a:srgbClr val="3333FF"/>
                </a:solidFill>
                <a:latin typeface="+mn-lt"/>
              </a:rPr>
              <a:t>0</a:t>
            </a:r>
            <a:endParaRPr lang="ru-RU" sz="2800" b="1" baseline="-25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xmlns="" id="{DF6E4F51-3306-4747-B429-85FE75A76155}"/>
              </a:ext>
            </a:extLst>
          </p:cNvPr>
          <p:cNvCxnSpPr>
            <a:stCxn id="84" idx="5"/>
          </p:cNvCxnSpPr>
          <p:nvPr/>
        </p:nvCxnSpPr>
        <p:spPr>
          <a:xfrm>
            <a:off x="6349528" y="3645283"/>
            <a:ext cx="1666875" cy="7302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599619E9-6C64-4C52-8F51-706660FA0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441" y="3367471"/>
            <a:ext cx="61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altLang="ru-RU" sz="2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 baseline="-250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CB982A7A-B52E-485D-AAA1-B912A7D4F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678" y="5240721"/>
            <a:ext cx="1049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O(000)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98" name="Дуга 97">
            <a:extLst>
              <a:ext uri="{FF2B5EF4-FFF2-40B4-BE49-F238E27FC236}">
                <a16:creationId xmlns:a16="http://schemas.microsoft.com/office/drawing/2014/main" xmlns="" id="{AD9EA87A-3119-48DE-BA84-2034D1436278}"/>
              </a:ext>
            </a:extLst>
          </p:cNvPr>
          <p:cNvSpPr/>
          <p:nvPr/>
        </p:nvSpPr>
        <p:spPr>
          <a:xfrm rot="6730941">
            <a:off x="5792315" y="3089659"/>
            <a:ext cx="1008063" cy="100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17023EB-C641-487B-996E-19697751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178" y="4016758"/>
            <a:ext cx="550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Symbol" panose="05050102010706020507" pitchFamily="18" charset="2"/>
              </a:rPr>
              <a:t>2q</a:t>
            </a:r>
            <a:endParaRPr lang="ru-RU" altLang="ru-RU" sz="2800">
              <a:latin typeface="Symbol" panose="05050102010706020507" pitchFamily="18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710B31-34D2-455B-A7E3-97CA9EF864C9}"/>
              </a:ext>
            </a:extLst>
          </p:cNvPr>
          <p:cNvSpPr txBox="1"/>
          <p:nvPr/>
        </p:nvSpPr>
        <p:spPr>
          <a:xfrm>
            <a:off x="3687290" y="887029"/>
            <a:ext cx="53244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Обратная решетка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C1C3B951-2BA8-4675-ABF8-4364A875B384}"/>
              </a:ext>
            </a:extLst>
          </p:cNvPr>
          <p:cNvCxnSpPr>
            <a:cxnSpLocks/>
          </p:cNvCxnSpPr>
          <p:nvPr/>
        </p:nvCxnSpPr>
        <p:spPr>
          <a:xfrm>
            <a:off x="5821378" y="1514178"/>
            <a:ext cx="13802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429E1428-08A6-4E87-A7BC-F8DF484AAD2E}"/>
              </a:ext>
            </a:extLst>
          </p:cNvPr>
          <p:cNvCxnSpPr/>
          <p:nvPr/>
        </p:nvCxnSpPr>
        <p:spPr>
          <a:xfrm>
            <a:off x="5821378" y="1514178"/>
            <a:ext cx="539263" cy="121996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6" grpId="0" animBg="1"/>
      <p:bldP spid="70" grpId="0"/>
      <p:bldP spid="71" grpId="0"/>
      <p:bldP spid="72" grpId="0"/>
      <p:bldP spid="74" grpId="0"/>
      <p:bldP spid="89" grpId="0" animBg="1"/>
      <p:bldP spid="29" grpId="0" animBg="1"/>
      <p:bldP spid="83" grpId="0" animBg="1"/>
      <p:bldP spid="84" grpId="0" animBg="1"/>
      <p:bldP spid="86" grpId="0"/>
      <p:bldP spid="87" grpId="0"/>
      <p:bldP spid="88" grpId="0"/>
      <p:bldP spid="92" grpId="0"/>
      <p:bldP spid="94" grpId="0"/>
      <p:bldP spid="96" grpId="0"/>
      <p:bldP spid="97" grpId="0" animBg="1"/>
      <p:bldP spid="99" grpId="0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A3D530-9F1F-496E-AE6A-9023529A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254375"/>
            <a:ext cx="336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Calibri" panose="020F0502020204030204" pitchFamily="34" charset="0"/>
              </a:rPr>
              <a:t>O</a:t>
            </a:r>
            <a:endParaRPr lang="ru-RU" altLang="ru-RU" sz="1800">
              <a:latin typeface="Calibri" panose="020F0502020204030204" pitchFamily="34" charset="0"/>
            </a:endParaRPr>
          </a:p>
        </p:txBody>
      </p:sp>
      <p:pic>
        <p:nvPicPr>
          <p:cNvPr id="81925" name="Picture 13" descr="H:\Сфера ограничений 1.tif">
            <a:extLst>
              <a:ext uri="{FF2B5EF4-FFF2-40B4-BE49-F238E27FC236}">
                <a16:creationId xmlns:a16="http://schemas.microsoft.com/office/drawing/2014/main" xmlns="" id="{56272E34-86D7-458D-B904-EC83C90C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67325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9FB05D00-9011-46D3-B858-06961EAD6CBD}"/>
              </a:ext>
            </a:extLst>
          </p:cNvPr>
          <p:cNvCxnSpPr/>
          <p:nvPr/>
        </p:nvCxnSpPr>
        <p:spPr>
          <a:xfrm flipH="1">
            <a:off x="3348038" y="1554163"/>
            <a:ext cx="3911600" cy="14430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2A546D3-E41D-4ABD-AD5A-FAB01E845E3A}"/>
              </a:ext>
            </a:extLst>
          </p:cNvPr>
          <p:cNvCxnSpPr/>
          <p:nvPr/>
        </p:nvCxnSpPr>
        <p:spPr>
          <a:xfrm flipH="1" flipV="1">
            <a:off x="5640388" y="4203700"/>
            <a:ext cx="1258887" cy="10969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37502B-1F4F-4030-BEB3-CB7750CC8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288" y="5384800"/>
            <a:ext cx="3068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Сфера ограничения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EC1C2BA-288E-48CA-B865-941935441DF7}"/>
              </a:ext>
            </a:extLst>
          </p:cNvPr>
          <p:cNvCxnSpPr/>
          <p:nvPr/>
        </p:nvCxnSpPr>
        <p:spPr>
          <a:xfrm>
            <a:off x="7250113" y="1562100"/>
            <a:ext cx="96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B147E2FC-3F7C-4401-9AFC-63ED69F2AD20}"/>
              </a:ext>
            </a:extLst>
          </p:cNvPr>
          <p:cNvCxnSpPr/>
          <p:nvPr/>
        </p:nvCxnSpPr>
        <p:spPr>
          <a:xfrm>
            <a:off x="6929438" y="5300663"/>
            <a:ext cx="1511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3B80E0-9B39-4F90-B12C-3706C1C4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969963"/>
            <a:ext cx="2503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Сфера Эвальда</a:t>
            </a:r>
          </a:p>
        </p:txBody>
      </p:sp>
    </p:spTree>
    <p:extLst>
      <p:ext uri="{BB962C8B-B14F-4D97-AF65-F5344CB8AC3E}">
        <p14:creationId xmlns:p14="http://schemas.microsoft.com/office/powerpoint/2010/main" val="16595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606554-F593-48C7-B225-22A6321B5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33CC"/>
                </a:solidFill>
                <a:cs typeface="Arial" panose="020B0604020202020204" pitchFamily="34" charset="0"/>
              </a:rPr>
              <a:t>Закон </a:t>
            </a:r>
            <a:r>
              <a:rPr lang="ru-RU" altLang="ru-RU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Брегга</a:t>
            </a:r>
            <a:r>
              <a:rPr lang="ru-RU" altLang="ru-RU" sz="4000" b="1" dirty="0">
                <a:solidFill>
                  <a:srgbClr val="0033CC"/>
                </a:solidFill>
                <a:cs typeface="Arial" panose="020B0604020202020204" pitchFamily="34" charset="0"/>
              </a:rPr>
              <a:t>-Вульфа (1913 г.)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3EACC2-6D1E-411A-8795-256048FBC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265738"/>
            <a:ext cx="30337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0033CC"/>
                </a:solidFill>
                <a:cs typeface="Arial" panose="020B0604020202020204" pitchFamily="34" charset="0"/>
              </a:rPr>
              <a:t>AC+CB=n·</a:t>
            </a:r>
            <a:r>
              <a:rPr lang="el-GR" altLang="ru-RU" sz="4000" b="1">
                <a:solidFill>
                  <a:srgbClr val="0033CC"/>
                </a:solidFill>
                <a:cs typeface="Arial" panose="020B0604020202020204" pitchFamily="34" charset="0"/>
              </a:rPr>
              <a:t>λ</a:t>
            </a:r>
            <a:endParaRPr lang="ru-RU" altLang="ru-RU" sz="4000" b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FF9D36-3EBE-4E20-9BB2-E7A966505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5265738"/>
            <a:ext cx="37671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0033CC"/>
                </a:solidFill>
                <a:cs typeface="Arial" panose="020B0604020202020204" pitchFamily="34" charset="0"/>
              </a:rPr>
              <a:t>AC=CB=d·sin</a:t>
            </a:r>
            <a:r>
              <a:rPr lang="el-GR" altLang="ru-RU" sz="4000" b="1">
                <a:solidFill>
                  <a:srgbClr val="0033CC"/>
                </a:solidFill>
                <a:cs typeface="Arial" panose="020B0604020202020204" pitchFamily="34" charset="0"/>
              </a:rPr>
              <a:t>θ</a:t>
            </a:r>
            <a:endParaRPr lang="ru-RU" altLang="ru-RU" sz="4000" b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F16606-1A16-4322-96AC-C796903F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135688"/>
            <a:ext cx="30495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 i="1">
                <a:solidFill>
                  <a:srgbClr val="FF3300"/>
                </a:solidFill>
                <a:cs typeface="Arial" panose="020B0604020202020204" pitchFamily="34" charset="0"/>
              </a:rPr>
              <a:t>2d·sin</a:t>
            </a:r>
            <a:r>
              <a:rPr lang="el-GR" altLang="ru-RU" sz="4000" b="1" i="1">
                <a:solidFill>
                  <a:srgbClr val="FF3300"/>
                </a:solidFill>
                <a:cs typeface="Arial" panose="020B0604020202020204" pitchFamily="34" charset="0"/>
              </a:rPr>
              <a:t>θ</a:t>
            </a:r>
            <a:r>
              <a:rPr lang="en-US" altLang="ru-RU" sz="4000" b="1" i="1">
                <a:solidFill>
                  <a:srgbClr val="FF3300"/>
                </a:solidFill>
                <a:cs typeface="Arial" panose="020B0604020202020204" pitchFamily="34" charset="0"/>
              </a:rPr>
              <a:t>=n·</a:t>
            </a:r>
            <a:r>
              <a:rPr lang="el-GR" altLang="ru-RU" sz="4000" b="1" i="1">
                <a:solidFill>
                  <a:srgbClr val="FF3300"/>
                </a:solidFill>
                <a:cs typeface="Arial" panose="020B0604020202020204" pitchFamily="34" charset="0"/>
              </a:rPr>
              <a:t>λ</a:t>
            </a:r>
            <a:endParaRPr lang="ru-RU" altLang="ru-RU" sz="4000" b="1" i="1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152578" name="Picture 2" descr="D:\Вульф-Брегг 1.tif">
            <a:extLst>
              <a:ext uri="{FF2B5EF4-FFF2-40B4-BE49-F238E27FC236}">
                <a16:creationId xmlns:a16="http://schemas.microsoft.com/office/drawing/2014/main" xmlns="" id="{0A5EE90D-026F-4735-B463-ED371549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060575"/>
            <a:ext cx="62992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E372D0-59CB-4C75-91D1-C76C13AB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4288"/>
            <a:ext cx="9144000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Аналитическая запись условий дифракции Лауэ</a:t>
            </a:r>
          </a:p>
        </p:txBody>
      </p:sp>
    </p:spTree>
    <p:extLst>
      <p:ext uri="{BB962C8B-B14F-4D97-AF65-F5344CB8AC3E}">
        <p14:creationId xmlns:p14="http://schemas.microsoft.com/office/powerpoint/2010/main" val="30665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699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622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Спектр электромагнитных волн</a:t>
            </a:r>
          </a:p>
        </p:txBody>
      </p:sp>
    </p:spTree>
    <p:extLst>
      <p:ext uri="{BB962C8B-B14F-4D97-AF65-F5344CB8AC3E}">
        <p14:creationId xmlns:p14="http://schemas.microsoft.com/office/powerpoint/2010/main" val="2702339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80" name="Object 8">
            <a:extLst>
              <a:ext uri="{FF2B5EF4-FFF2-40B4-BE49-F238E27FC236}">
                <a16:creationId xmlns:a16="http://schemas.microsoft.com/office/drawing/2014/main" xmlns="" id="{FE490F4A-8632-4DA8-A09A-386974FA07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1213" y="1700213"/>
          <a:ext cx="45196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8" name="Equation" r:id="rId3" imgW="1473200" imgH="469900" progId="Equation.DSMT4">
                  <p:embed/>
                </p:oleObj>
              </mc:Choice>
              <mc:Fallback>
                <p:oleObj name="Equation" r:id="rId3" imgW="1473200" imgH="469900" progId="Equation.DSMT4">
                  <p:embed/>
                  <p:pic>
                    <p:nvPicPr>
                      <p:cNvPr id="131080" name="Object 8">
                        <a:extLst>
                          <a:ext uri="{FF2B5EF4-FFF2-40B4-BE49-F238E27FC236}">
                            <a16:creationId xmlns:a16="http://schemas.microsoft.com/office/drawing/2014/main" xmlns="" id="{FE490F4A-8632-4DA8-A09A-386974FA07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1700213"/>
                        <a:ext cx="4519612" cy="1441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3" name="Object 9">
            <a:extLst>
              <a:ext uri="{FF2B5EF4-FFF2-40B4-BE49-F238E27FC236}">
                <a16:creationId xmlns:a16="http://schemas.microsoft.com/office/drawing/2014/main" xmlns="" id="{D25ECE7D-E6BF-42DA-B5B4-6C9A4E1E90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6125" y="4456113"/>
          <a:ext cx="458787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9" name="Equation" r:id="rId5" imgW="774028" imgH="177646" progId="Equation.DSMT4">
                  <p:embed/>
                </p:oleObj>
              </mc:Choice>
              <mc:Fallback>
                <p:oleObj name="Equation" r:id="rId5" imgW="774028" imgH="177646" progId="Equation.DSMT4">
                  <p:embed/>
                  <p:pic>
                    <p:nvPicPr>
                      <p:cNvPr id="210953" name="Object 9">
                        <a:extLst>
                          <a:ext uri="{FF2B5EF4-FFF2-40B4-BE49-F238E27FC236}">
                            <a16:creationId xmlns:a16="http://schemas.microsoft.com/office/drawing/2014/main" xmlns="" id="{D25ECE7D-E6BF-42DA-B5B4-6C9A4E1E90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25" y="4456113"/>
                        <a:ext cx="4587875" cy="1050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2" name="AutoShape 10">
            <a:extLst>
              <a:ext uri="{FF2B5EF4-FFF2-40B4-BE49-F238E27FC236}">
                <a16:creationId xmlns:a16="http://schemas.microsoft.com/office/drawing/2014/main" xmlns="" id="{E36A2F34-FAFA-4FB1-ACAB-BC48EA181F7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43663" y="3495675"/>
            <a:ext cx="863600" cy="504825"/>
          </a:xfrm>
          <a:prstGeom prst="rightArrow">
            <a:avLst>
              <a:gd name="adj1" fmla="val 50000"/>
              <a:gd name="adj2" fmla="val 42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1C2768-DE43-42FD-A49F-34573F09F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Связь условий Лауэ с формулой Вульфа-Брегга</a:t>
            </a:r>
          </a:p>
        </p:txBody>
      </p:sp>
      <p:pic>
        <p:nvPicPr>
          <p:cNvPr id="67590" name="Picture 11" descr="D:\Сфера Эвальда.tif">
            <a:extLst>
              <a:ext uri="{FF2B5EF4-FFF2-40B4-BE49-F238E27FC236}">
                <a16:creationId xmlns:a16="http://schemas.microsoft.com/office/drawing/2014/main" xmlns="" id="{D7B81EC7-E5D5-4B9B-9382-7F489BB6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850"/>
            <a:ext cx="43942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49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Рисунок32">
            <a:extLst>
              <a:ext uri="{FF2B5EF4-FFF2-40B4-BE49-F238E27FC236}">
                <a16:creationId xmlns:a16="http://schemas.microsoft.com/office/drawing/2014/main" xmlns="" id="{5C526D86-D010-47FF-A1DD-05A1B46F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47291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2" name="Объект 6">
            <a:extLst>
              <a:ext uri="{FF2B5EF4-FFF2-40B4-BE49-F238E27FC236}">
                <a16:creationId xmlns:a16="http://schemas.microsoft.com/office/drawing/2014/main" xmlns="" id="{80D87D21-6429-47DB-ABA1-A8FB429BAA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860800"/>
          <a:ext cx="380047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3" name="Equation" r:id="rId4" imgW="1473200" imgH="838200" progId="Equation.DSMT4">
                  <p:embed/>
                </p:oleObj>
              </mc:Choice>
              <mc:Fallback>
                <p:oleObj name="Equation" r:id="rId4" imgW="1473200" imgH="838200" progId="Equation.DSMT4">
                  <p:embed/>
                  <p:pic>
                    <p:nvPicPr>
                      <p:cNvPr id="40962" name="Объект 6">
                        <a:extLst>
                          <a:ext uri="{FF2B5EF4-FFF2-40B4-BE49-F238E27FC236}">
                            <a16:creationId xmlns:a16="http://schemas.microsoft.com/office/drawing/2014/main" xmlns="" id="{80D87D21-6429-47DB-ABA1-A8FB429BAA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860800"/>
                        <a:ext cx="3800475" cy="2159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xmlns="" id="{77AE1DAF-E132-42AB-9DD6-2AB8B2F15D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2725" y="3860800"/>
          <a:ext cx="2808288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4" name="Equation" r:id="rId6" imgW="736600" imgH="228600" progId="Equation.DSMT4">
                  <p:embed/>
                </p:oleObj>
              </mc:Choice>
              <mc:Fallback>
                <p:oleObj name="Equation" r:id="rId6" imgW="736600" imgH="228600" progId="Equation.DSMT4">
                  <p:embed/>
                  <p:pic>
                    <p:nvPicPr>
                      <p:cNvPr id="7" name="Объект 1">
                        <a:extLst>
                          <a:ext uri="{FF2B5EF4-FFF2-40B4-BE49-F238E27FC236}">
                            <a16:creationId xmlns:a16="http://schemas.microsoft.com/office/drawing/2014/main" xmlns="" id="{77AE1DAF-E132-42AB-9DD6-2AB8B2F15D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860800"/>
                        <a:ext cx="2808288" cy="871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3" name="Object 9">
            <a:extLst>
              <a:ext uri="{FF2B5EF4-FFF2-40B4-BE49-F238E27FC236}">
                <a16:creationId xmlns:a16="http://schemas.microsoft.com/office/drawing/2014/main" xmlns="" id="{E8EE7937-BC58-439D-9272-D449FCBBA9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5084763"/>
          <a:ext cx="3960812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5" name="Equation" r:id="rId8" imgW="774028" imgH="177646" progId="Equation.DSMT4">
                  <p:embed/>
                </p:oleObj>
              </mc:Choice>
              <mc:Fallback>
                <p:oleObj name="Equation" r:id="rId8" imgW="774028" imgH="177646" progId="Equation.DSMT4">
                  <p:embed/>
                  <p:pic>
                    <p:nvPicPr>
                      <p:cNvPr id="210953" name="Object 9">
                        <a:extLst>
                          <a:ext uri="{FF2B5EF4-FFF2-40B4-BE49-F238E27FC236}">
                            <a16:creationId xmlns:a16="http://schemas.microsoft.com/office/drawing/2014/main" xmlns="" id="{E8EE7937-BC58-439D-9272-D449FCBBA9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084763"/>
                        <a:ext cx="3960812" cy="908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7">
            <a:extLst>
              <a:ext uri="{FF2B5EF4-FFF2-40B4-BE49-F238E27FC236}">
                <a16:creationId xmlns:a16="http://schemas.microsoft.com/office/drawing/2014/main" xmlns="" id="{C2D80491-D07A-4188-8BEB-C81F04B51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Функция Лауэ. Дифракция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на трехмерной периодической решетке</a:t>
            </a:r>
          </a:p>
        </p:txBody>
      </p:sp>
      <p:sp>
        <p:nvSpPr>
          <p:cNvPr id="40967" name="TextBox 8">
            <a:extLst>
              <a:ext uri="{FF2B5EF4-FFF2-40B4-BE49-F238E27FC236}">
                <a16:creationId xmlns:a16="http://schemas.microsoft.com/office/drawing/2014/main" xmlns="" id="{2F02DBFB-9DC3-461B-9FA8-F047A139D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2417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Условия образования максимумов функции Лауэ</a:t>
            </a:r>
          </a:p>
        </p:txBody>
      </p:sp>
    </p:spTree>
    <p:extLst>
      <p:ext uri="{BB962C8B-B14F-4D97-AF65-F5344CB8AC3E}">
        <p14:creationId xmlns:p14="http://schemas.microsoft.com/office/powerpoint/2010/main" val="26594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>
            <a:extLst>
              <a:ext uri="{FF2B5EF4-FFF2-40B4-BE49-F238E27FC236}">
                <a16:creationId xmlns:a16="http://schemas.microsoft.com/office/drawing/2014/main" xmlns="" id="{A0B23319-AF11-4371-A21E-613853E2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581525"/>
            <a:ext cx="3887788" cy="1008063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267277" name="Rectangle 13">
            <a:extLst>
              <a:ext uri="{FF2B5EF4-FFF2-40B4-BE49-F238E27FC236}">
                <a16:creationId xmlns:a16="http://schemas.microsoft.com/office/drawing/2014/main" xmlns="" id="{777782D5-9CEB-4887-B99C-68F18241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81525"/>
            <a:ext cx="4033838" cy="10080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267270" name="Picture 6" descr="Miror">
            <a:extLst>
              <a:ext uri="{FF2B5EF4-FFF2-40B4-BE49-F238E27FC236}">
                <a16:creationId xmlns:a16="http://schemas.microsoft.com/office/drawing/2014/main" xmlns="" id="{6F2112A1-C86A-4DD0-8804-5C5FBD53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7433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2" name="Text Box 8">
            <a:extLst>
              <a:ext uri="{FF2B5EF4-FFF2-40B4-BE49-F238E27FC236}">
                <a16:creationId xmlns:a16="http://schemas.microsoft.com/office/drawing/2014/main" xmlns="" id="{45C440D9-EDA0-44A9-834B-A83B8E23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3743325" cy="1465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В диапазоне видимого света отраженный от зеркала луч существует для любого угла падания. Причем угол падения всегда равен углу отражения.</a:t>
            </a:r>
          </a:p>
        </p:txBody>
      </p:sp>
      <p:graphicFrame>
        <p:nvGraphicFramePr>
          <p:cNvPr id="267273" name="Object 9">
            <a:extLst>
              <a:ext uri="{FF2B5EF4-FFF2-40B4-BE49-F238E27FC236}">
                <a16:creationId xmlns:a16="http://schemas.microsoft.com/office/drawing/2014/main" xmlns="" id="{00AD8526-797F-4BF9-8437-39B9406CE0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4724400"/>
          <a:ext cx="1366837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2" name="Equation" r:id="rId4" imgW="457002" imgH="177723" progId="Equation.DSMT4">
                  <p:embed/>
                </p:oleObj>
              </mc:Choice>
              <mc:Fallback>
                <p:oleObj name="Equation" r:id="rId4" imgW="457002" imgH="177723" progId="Equation.DSMT4">
                  <p:embed/>
                  <p:pic>
                    <p:nvPicPr>
                      <p:cNvPr id="267273" name="Object 9">
                        <a:extLst>
                          <a:ext uri="{FF2B5EF4-FFF2-40B4-BE49-F238E27FC236}">
                            <a16:creationId xmlns:a16="http://schemas.microsoft.com/office/drawing/2014/main" xmlns="" id="{00AD8526-797F-4BF9-8437-39B9406CE0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724400"/>
                        <a:ext cx="1366837" cy="703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75" name="Text Box 11">
            <a:extLst>
              <a:ext uri="{FF2B5EF4-FFF2-40B4-BE49-F238E27FC236}">
                <a16:creationId xmlns:a16="http://schemas.microsoft.com/office/drawing/2014/main" xmlns="" id="{DDCA5F41-4CDF-4FFE-8F6F-9A12770EC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868863"/>
            <a:ext cx="1854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Видимый свет</a:t>
            </a:r>
          </a:p>
        </p:txBody>
      </p:sp>
      <p:sp>
        <p:nvSpPr>
          <p:cNvPr id="267276" name="Text Box 12">
            <a:extLst>
              <a:ext uri="{FF2B5EF4-FFF2-40B4-BE49-F238E27FC236}">
                <a16:creationId xmlns:a16="http://schemas.microsoft.com/office/drawing/2014/main" xmlns="" id="{A020AFCE-A819-42E8-8C92-2C864D3A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797425"/>
            <a:ext cx="19272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Рентгеновское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излучение</a:t>
            </a:r>
          </a:p>
        </p:txBody>
      </p:sp>
      <p:graphicFrame>
        <p:nvGraphicFramePr>
          <p:cNvPr id="267279" name="Object 15">
            <a:extLst>
              <a:ext uri="{FF2B5EF4-FFF2-40B4-BE49-F238E27FC236}">
                <a16:creationId xmlns:a16="http://schemas.microsoft.com/office/drawing/2014/main" xmlns="" id="{0BD55749-A53C-4E90-B9C5-E296FD31F6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7038" y="4724400"/>
          <a:ext cx="16065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3" name="Equation" r:id="rId6" imgW="380670" imgH="177646" progId="Equation.DSMT4">
                  <p:embed/>
                </p:oleObj>
              </mc:Choice>
              <mc:Fallback>
                <p:oleObj name="Equation" r:id="rId6" imgW="380670" imgH="177646" progId="Equation.DSMT4">
                  <p:embed/>
                  <p:pic>
                    <p:nvPicPr>
                      <p:cNvPr id="267279" name="Object 15">
                        <a:extLst>
                          <a:ext uri="{FF2B5EF4-FFF2-40B4-BE49-F238E27FC236}">
                            <a16:creationId xmlns:a16="http://schemas.microsoft.com/office/drawing/2014/main" xmlns="" id="{0BD55749-A53C-4E90-B9C5-E296FD31F6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4724400"/>
                        <a:ext cx="160655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7280" name="Picture 16" descr="Miror-1">
            <a:extLst>
              <a:ext uri="{FF2B5EF4-FFF2-40B4-BE49-F238E27FC236}">
                <a16:creationId xmlns:a16="http://schemas.microsoft.com/office/drawing/2014/main" xmlns="" id="{AFA27C76-EF4E-4212-97BB-749531FB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213"/>
            <a:ext cx="45497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82" name="Text Box 18">
            <a:extLst>
              <a:ext uri="{FF2B5EF4-FFF2-40B4-BE49-F238E27FC236}">
                <a16:creationId xmlns:a16="http://schemas.microsoft.com/office/drawing/2014/main" xmlns="" id="{45875484-FA1C-460E-AD1D-980167F6F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949950"/>
            <a:ext cx="2557462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Угол отражения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q</a:t>
            </a:r>
            <a:r>
              <a:rPr lang="ru-RU" altLang="ru-RU" sz="1800" b="1">
                <a:solidFill>
                  <a:srgbClr val="3333FF"/>
                </a:solidFill>
              </a:rPr>
              <a:t> может быть любой</a:t>
            </a:r>
          </a:p>
        </p:txBody>
      </p:sp>
      <p:graphicFrame>
        <p:nvGraphicFramePr>
          <p:cNvPr id="267281" name="Object 17">
            <a:extLst>
              <a:ext uri="{FF2B5EF4-FFF2-40B4-BE49-F238E27FC236}">
                <a16:creationId xmlns:a16="http://schemas.microsoft.com/office/drawing/2014/main" xmlns="" id="{52299D43-345B-4164-9314-E14BC71BF5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5805488"/>
          <a:ext cx="40322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4" name="Equation" r:id="rId9" imgW="774028" imgH="177646" progId="Equation.DSMT4">
                  <p:embed/>
                </p:oleObj>
              </mc:Choice>
              <mc:Fallback>
                <p:oleObj name="Equation" r:id="rId9" imgW="774028" imgH="177646" progId="Equation.DSMT4">
                  <p:embed/>
                  <p:pic>
                    <p:nvPicPr>
                      <p:cNvPr id="267281" name="Object 17">
                        <a:extLst>
                          <a:ext uri="{FF2B5EF4-FFF2-40B4-BE49-F238E27FC236}">
                            <a16:creationId xmlns:a16="http://schemas.microsoft.com/office/drawing/2014/main" xmlns="" id="{52299D43-345B-4164-9314-E14BC71BF5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805488"/>
                        <a:ext cx="4032250" cy="925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83" name="Text Box 19">
            <a:extLst>
              <a:ext uri="{FF2B5EF4-FFF2-40B4-BE49-F238E27FC236}">
                <a16:creationId xmlns:a16="http://schemas.microsoft.com/office/drawing/2014/main" xmlns="" id="{07595F32-2E21-434C-B369-35BFB98E2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33375"/>
            <a:ext cx="45497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Для рентгеновского излучения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угол отражения от плоскости </a:t>
            </a:r>
            <a:r>
              <a:rPr lang="en-US" altLang="ru-RU" sz="1800" b="1">
                <a:solidFill>
                  <a:srgbClr val="FF0000"/>
                </a:solidFill>
              </a:rPr>
              <a:t>(hkl)</a:t>
            </a:r>
            <a:r>
              <a:rPr lang="ru-RU" altLang="ru-RU" sz="1800" b="1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всегда строго фиксирован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и определяется соотношением Брегга</a:t>
            </a:r>
          </a:p>
        </p:txBody>
      </p:sp>
      <p:sp>
        <p:nvSpPr>
          <p:cNvPr id="130066" name="Text Box 18">
            <a:extLst>
              <a:ext uri="{FF2B5EF4-FFF2-40B4-BE49-F238E27FC236}">
                <a16:creationId xmlns:a16="http://schemas.microsoft.com/office/drawing/2014/main" xmlns="" id="{64C2A757-9E75-45C8-96E9-0D1A9005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27336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l</a:t>
            </a:r>
            <a:r>
              <a:rPr lang="en-US" altLang="ru-RU" sz="1800" b="1">
                <a:solidFill>
                  <a:srgbClr val="3333FF"/>
                </a:solidFill>
              </a:rPr>
              <a:t>~</a:t>
            </a:r>
            <a:r>
              <a:rPr lang="ru-RU" altLang="ru-RU" sz="1800" b="1">
                <a:solidFill>
                  <a:srgbClr val="3333FF"/>
                </a:solidFill>
              </a:rPr>
              <a:t>0.4 10-4 – 0.7 10-4 см</a:t>
            </a:r>
          </a:p>
        </p:txBody>
      </p:sp>
      <p:sp>
        <p:nvSpPr>
          <p:cNvPr id="130067" name="Text Box 19">
            <a:extLst>
              <a:ext uri="{FF2B5EF4-FFF2-40B4-BE49-F238E27FC236}">
                <a16:creationId xmlns:a16="http://schemas.microsoft.com/office/drawing/2014/main" xmlns="" id="{A58C69AB-E491-4374-B388-7A9D79C3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005263"/>
            <a:ext cx="9366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  <a:latin typeface="Symbol" panose="05050102010706020507" pitchFamily="18" charset="2"/>
              </a:rPr>
              <a:t>l~1</a:t>
            </a:r>
            <a:r>
              <a:rPr lang="ru-RU" altLang="ru-RU" sz="1800" b="1">
                <a:solidFill>
                  <a:srgbClr val="FF0000"/>
                </a:solidFill>
              </a:rPr>
              <a:t>Å</a:t>
            </a:r>
          </a:p>
        </p:txBody>
      </p:sp>
      <p:graphicFrame>
        <p:nvGraphicFramePr>
          <p:cNvPr id="29701" name="Object 20">
            <a:extLst>
              <a:ext uri="{FF2B5EF4-FFF2-40B4-BE49-F238E27FC236}">
                <a16:creationId xmlns:a16="http://schemas.microsoft.com/office/drawing/2014/main" xmlns="" id="{151F5FCE-9149-411F-A1BB-7F9DFD9580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3933825"/>
          <a:ext cx="7921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5" name="Формула" r:id="rId11" imgW="469900" imgH="279400" progId="Equation.3">
                  <p:embed/>
                </p:oleObj>
              </mc:Choice>
              <mc:Fallback>
                <p:oleObj name="Формула" r:id="rId11" imgW="469900" imgH="279400" progId="Equation.3">
                  <p:embed/>
                  <p:pic>
                    <p:nvPicPr>
                      <p:cNvPr id="29701" name="Object 20">
                        <a:extLst>
                          <a:ext uri="{FF2B5EF4-FFF2-40B4-BE49-F238E27FC236}">
                            <a16:creationId xmlns:a16="http://schemas.microsoft.com/office/drawing/2014/main" xmlns="" id="{151F5FCE-9149-411F-A1BB-7F9DFD9580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933825"/>
                        <a:ext cx="792163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9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267277" grpId="0" animBg="1"/>
      <p:bldP spid="267272" grpId="0" animBg="1"/>
      <p:bldP spid="267275" grpId="0" animBg="1"/>
      <p:bldP spid="267276" grpId="0" animBg="1"/>
      <p:bldP spid="267282" grpId="0" animBg="1"/>
      <p:bldP spid="267283" grpId="0" animBg="1"/>
      <p:bldP spid="130066" grpId="0" animBg="1"/>
      <p:bldP spid="13006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IMG">
            <a:extLst>
              <a:ext uri="{FF2B5EF4-FFF2-40B4-BE49-F238E27FC236}">
                <a16:creationId xmlns:a16="http://schemas.microsoft.com/office/drawing/2014/main" xmlns="" id="{0802BA71-3E31-4366-9A6F-291B82B4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536575"/>
            <a:ext cx="31162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8">
            <a:extLst>
              <a:ext uri="{FF2B5EF4-FFF2-40B4-BE49-F238E27FC236}">
                <a16:creationId xmlns:a16="http://schemas.microsoft.com/office/drawing/2014/main" xmlns="" id="{FEDA2F17-0BD5-43F1-BB17-74AB7DBAD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413067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Text Box 15">
            <a:extLst>
              <a:ext uri="{FF2B5EF4-FFF2-40B4-BE49-F238E27FC236}">
                <a16:creationId xmlns:a16="http://schemas.microsoft.com/office/drawing/2014/main" xmlns="" id="{32C7F34F-1A58-41A6-A164-E9856ED0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-22225"/>
            <a:ext cx="91455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xmlns="" id="{365FB09A-9650-4B62-9896-A751D8243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1181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xmlns="" id="{06EABD89-9685-4023-BC16-033AB1A25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64516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xmlns="" id="{DD30B8F5-2A13-4505-84FF-C22339BF0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95738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1</a:t>
            </a:r>
            <a:r>
              <a:rPr lang="ru-RU" altLang="ru-RU" sz="1600"/>
              <a:t>. Геометрия дифракционной картины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xmlns="" id="{4A771775-9C19-4965-936C-DBE892A2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827588"/>
            <a:ext cx="34925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2. 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    пятен - рефлексов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xmlns="" id="{F7A6D583-45A2-474A-A582-754C1AD0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76963"/>
            <a:ext cx="38957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    рефлексов и диффузного рассеяния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xmlns="" id="{301E5E3B-26E9-429D-8964-BAB3EFCE6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751263"/>
            <a:ext cx="35480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Элементарная ячейка</a:t>
            </a:r>
            <a:r>
              <a:rPr lang="en-US" altLang="ru-RU" sz="1600">
                <a:solidFill>
                  <a:srgbClr val="3333FF"/>
                </a:solidFill>
              </a:rPr>
              <a:t> </a:t>
            </a:r>
            <a:r>
              <a:rPr lang="ru-RU" altLang="ru-RU" sz="1600">
                <a:solidFill>
                  <a:srgbClr val="3333FF"/>
                </a:solidFill>
              </a:rPr>
              <a:t>кристалла,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Параметры </a:t>
            </a:r>
            <a:r>
              <a:rPr lang="en-US" altLang="ru-RU" sz="1600" b="1" i="1">
                <a:solidFill>
                  <a:srgbClr val="3333FF"/>
                </a:solidFill>
              </a:rPr>
              <a:t>a,</a:t>
            </a:r>
            <a:r>
              <a:rPr lang="ru-RU" altLang="ru-RU" sz="1600" b="1" i="1">
                <a:solidFill>
                  <a:srgbClr val="3333FF"/>
                </a:solidFill>
              </a:rPr>
              <a:t> </a:t>
            </a:r>
            <a:r>
              <a:rPr lang="en-US" altLang="ru-RU" sz="1600" b="1" i="1">
                <a:solidFill>
                  <a:srgbClr val="3333FF"/>
                </a:solidFill>
              </a:rPr>
              <a:t>b,</a:t>
            </a:r>
            <a:r>
              <a:rPr lang="ru-RU" altLang="ru-RU" sz="1600" b="1" i="1">
                <a:solidFill>
                  <a:srgbClr val="3333FF"/>
                </a:solidFill>
              </a:rPr>
              <a:t> </a:t>
            </a:r>
            <a:r>
              <a:rPr lang="en-US" altLang="ru-RU" sz="1600" b="1" i="1">
                <a:solidFill>
                  <a:srgbClr val="3333FF"/>
                </a:solidFill>
              </a:rPr>
              <a:t>c,</a:t>
            </a:r>
            <a:r>
              <a:rPr lang="ru-RU" altLang="ru-RU" sz="1600">
                <a:solidFill>
                  <a:srgbClr val="3333FF"/>
                </a:solidFill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xmlns="" id="{BBEC8FC6-722E-4968-8211-B0D6B8CF1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686300"/>
            <a:ext cx="255746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Функция распределения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электронной плотности 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xmlns="" id="{3D073BE7-AD3A-461D-A721-EE5C89851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054725"/>
            <a:ext cx="36576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Реальная структура кристаллов</a:t>
            </a:r>
            <a:r>
              <a:rPr lang="en-US" altLang="ru-RU" sz="1600">
                <a:solidFill>
                  <a:srgbClr val="3333FF"/>
                </a:solidFill>
              </a:rPr>
              <a:t> - </a:t>
            </a:r>
            <a:r>
              <a:rPr lang="ru-RU" altLang="ru-RU" sz="160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кристаллов</a:t>
            </a:r>
          </a:p>
        </p:txBody>
      </p:sp>
      <p:pic>
        <p:nvPicPr>
          <p:cNvPr id="16402" name="Picture 18" descr="Рисунок1">
            <a:extLst>
              <a:ext uri="{FF2B5EF4-FFF2-40B4-BE49-F238E27FC236}">
                <a16:creationId xmlns:a16="http://schemas.microsoft.com/office/drawing/2014/main" xmlns="" id="{ADD807C5-0BB3-49F2-A1BD-19D44150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35588"/>
            <a:ext cx="23050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Рисунок 4">
            <a:extLst>
              <a:ext uri="{FF2B5EF4-FFF2-40B4-BE49-F238E27FC236}">
                <a16:creationId xmlns:a16="http://schemas.microsoft.com/office/drawing/2014/main" xmlns="" id="{2A1E6B6C-72CC-41CF-93E6-7094F5D64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69913"/>
            <a:ext cx="569753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16391" grpId="0" animBg="1"/>
      <p:bldP spid="16394" grpId="0" animBg="1"/>
      <p:bldP spid="16397" grpId="0" animBg="1"/>
      <p:bldP spid="16393" grpId="0" animBg="1"/>
      <p:bldP spid="16395" grpId="0" animBg="1"/>
      <p:bldP spid="1639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">
            <a:extLst>
              <a:ext uri="{FF2B5EF4-FFF2-40B4-BE49-F238E27FC236}">
                <a16:creationId xmlns:a16="http://schemas.microsoft.com/office/drawing/2014/main" xmlns="" id="{A755030C-FA91-4F66-9AB2-EEF131A5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FF0000"/>
                </a:solidFill>
              </a:rPr>
              <a:t>Аппарат ФУРЬЕ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FF0000"/>
                </a:solidFill>
              </a:rPr>
              <a:t>в физике дифракции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FF0000"/>
                </a:solidFill>
              </a:rPr>
              <a:t>и в структурном анализе</a:t>
            </a:r>
          </a:p>
        </p:txBody>
      </p:sp>
    </p:spTree>
    <p:extLst>
      <p:ext uri="{BB962C8B-B14F-4D97-AF65-F5344CB8AC3E}">
        <p14:creationId xmlns:p14="http://schemas.microsoft.com/office/powerpoint/2010/main" val="26357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1">
            <a:extLst>
              <a:ext uri="{FF2B5EF4-FFF2-40B4-BE49-F238E27FC236}">
                <a16:creationId xmlns:a16="http://schemas.microsoft.com/office/drawing/2014/main" xmlns="" id="{C32AEBD4-C5A0-4EA9-BC17-795A8BD86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4704"/>
            <a:ext cx="9150350" cy="5016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/>
              <a:t>Прямое и обратное пространство это обобщение понятий прямой и обратной решеток.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3333FF"/>
                </a:solidFill>
              </a:rPr>
              <a:t>В физике часто используется понятие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000" i="1" dirty="0">
                <a:solidFill>
                  <a:srgbClr val="3333FF"/>
                </a:solidFill>
              </a:rPr>
              <a:t>k</a:t>
            </a:r>
            <a:r>
              <a:rPr lang="en-US" altLang="ru-RU" sz="4000" dirty="0">
                <a:solidFill>
                  <a:srgbClr val="3333FF"/>
                </a:solidFill>
              </a:rPr>
              <a:t>-</a:t>
            </a:r>
            <a:r>
              <a:rPr lang="ru-RU" altLang="ru-RU" sz="4000" dirty="0">
                <a:solidFill>
                  <a:srgbClr val="3333FF"/>
                </a:solidFill>
              </a:rPr>
              <a:t>пространства,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3333FF"/>
                </a:solidFill>
              </a:rPr>
              <a:t>пространства импульсов.</a:t>
            </a:r>
            <a:r>
              <a:rPr lang="ru-RU" altLang="ru-RU" sz="4000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FF0000"/>
                </a:solidFill>
              </a:rPr>
              <a:t>Это очень близкие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9967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R-1">
            <a:extLst>
              <a:ext uri="{FF2B5EF4-FFF2-40B4-BE49-F238E27FC236}">
                <a16:creationId xmlns:a16="http://schemas.microsoft.com/office/drawing/2014/main" xmlns="" id="{2B79FAA6-2568-4AE6-A33A-39914682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874713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Untitled-10">
            <a:extLst>
              <a:ext uri="{FF2B5EF4-FFF2-40B4-BE49-F238E27FC236}">
                <a16:creationId xmlns:a16="http://schemas.microsoft.com/office/drawing/2014/main" xmlns="" id="{B9EB5BD7-4491-427C-97D3-E6648428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874713"/>
            <a:ext cx="2433636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O-2a">
            <a:extLst>
              <a:ext uri="{FF2B5EF4-FFF2-40B4-BE49-F238E27FC236}">
                <a16:creationId xmlns:a16="http://schemas.microsoft.com/office/drawing/2014/main" xmlns="" id="{7FC0D4F6-E485-4B51-86FE-74974019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3681413"/>
            <a:ext cx="25209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Untitled-15">
            <a:extLst>
              <a:ext uri="{FF2B5EF4-FFF2-40B4-BE49-F238E27FC236}">
                <a16:creationId xmlns:a16="http://schemas.microsoft.com/office/drawing/2014/main" xmlns="" id="{5499487F-ADB9-4FD5-8E60-B13F2B0D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38375"/>
            <a:ext cx="2447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Untitled-14">
            <a:extLst>
              <a:ext uri="{FF2B5EF4-FFF2-40B4-BE49-F238E27FC236}">
                <a16:creationId xmlns:a16="http://schemas.microsoft.com/office/drawing/2014/main" xmlns="" id="{6BC0F060-4903-4FFD-8B27-1A3C39A4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65738"/>
            <a:ext cx="24479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E-1">
            <a:extLst>
              <a:ext uri="{FF2B5EF4-FFF2-40B4-BE49-F238E27FC236}">
                <a16:creationId xmlns:a16="http://schemas.microsoft.com/office/drawing/2014/main" xmlns="" id="{6C2AE63E-4F7C-4D50-9D12-0A223B3BD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265738"/>
            <a:ext cx="25209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AutoShape 12">
            <a:extLst>
              <a:ext uri="{FF2B5EF4-FFF2-40B4-BE49-F238E27FC236}">
                <a16:creationId xmlns:a16="http://schemas.microsoft.com/office/drawing/2014/main" xmlns="" id="{FC4A4556-7438-47BB-AE45-D2825670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1379538"/>
            <a:ext cx="1223963" cy="358775"/>
          </a:xfrm>
          <a:prstGeom prst="notchedRightArrow">
            <a:avLst>
              <a:gd name="adj1" fmla="val 50000"/>
              <a:gd name="adj2" fmla="val 852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6" name="AutoShape 13">
            <a:extLst>
              <a:ext uri="{FF2B5EF4-FFF2-40B4-BE49-F238E27FC236}">
                <a16:creationId xmlns:a16="http://schemas.microsoft.com/office/drawing/2014/main" xmlns="" id="{8834CA6E-9F43-4776-8F4C-BC947521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2744788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7" name="AutoShape 14">
            <a:extLst>
              <a:ext uri="{FF2B5EF4-FFF2-40B4-BE49-F238E27FC236}">
                <a16:creationId xmlns:a16="http://schemas.microsoft.com/office/drawing/2014/main" xmlns="" id="{F271FF9B-E35C-414F-BDD7-6F62C414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4113213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8" name="AutoShape 15">
            <a:extLst>
              <a:ext uri="{FF2B5EF4-FFF2-40B4-BE49-F238E27FC236}">
                <a16:creationId xmlns:a16="http://schemas.microsoft.com/office/drawing/2014/main" xmlns="" id="{C7612F2E-AD7F-4294-A48E-F9D467AC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5770563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25615" name="Picture 18" descr="Untitled-11aa">
            <a:extLst>
              <a:ext uri="{FF2B5EF4-FFF2-40B4-BE49-F238E27FC236}">
                <a16:creationId xmlns:a16="http://schemas.microsoft.com/office/drawing/2014/main" xmlns="" id="{91DCE867-04DF-44ED-B326-20694E84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38538"/>
            <a:ext cx="2447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Text Box 19">
            <a:extLst>
              <a:ext uri="{FF2B5EF4-FFF2-40B4-BE49-F238E27FC236}">
                <a16:creationId xmlns:a16="http://schemas.microsoft.com/office/drawing/2014/main" xmlns="" id="{81829DD7-CA40-4C42-9ECB-818A9297424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83468" y="3212306"/>
            <a:ext cx="3314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cs typeface="Arial" panose="020B0604020202020204" pitchFamily="34" charset="0"/>
              </a:rPr>
              <a:t>Прямое пространство</a:t>
            </a:r>
            <a:r>
              <a:rPr lang="en-US" altLang="ru-RU" sz="1800" b="1">
                <a:solidFill>
                  <a:srgbClr val="3333FF"/>
                </a:solidFill>
                <a:cs typeface="Arial" panose="020B0604020202020204" pitchFamily="34" charset="0"/>
              </a:rPr>
              <a:t> {X,Y}</a:t>
            </a:r>
            <a:endParaRPr lang="ru-RU" altLang="ru-RU" sz="18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25617" name="Text Box 20">
            <a:extLst>
              <a:ext uri="{FF2B5EF4-FFF2-40B4-BE49-F238E27FC236}">
                <a16:creationId xmlns:a16="http://schemas.microsoft.com/office/drawing/2014/main" xmlns="" id="{84348194-40AA-4397-80C9-A5B267213D0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393657" y="3177381"/>
            <a:ext cx="4349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cs typeface="Arial" panose="020B0604020202020204" pitchFamily="34" charset="0"/>
              </a:rPr>
              <a:t>Обратное пространство Фурье</a:t>
            </a:r>
            <a:r>
              <a:rPr lang="en-US" altLang="ru-RU" sz="1800" b="1">
                <a:solidFill>
                  <a:srgbClr val="FF0000"/>
                </a:solidFill>
                <a:cs typeface="Arial" panose="020B0604020202020204" pitchFamily="34" charset="0"/>
              </a:rPr>
              <a:t> {U,V}</a:t>
            </a:r>
            <a:endParaRPr lang="ru-RU" altLang="ru-RU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1B92F055-4693-444E-81F0-42E9839166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0"/>
          <a:ext cx="33782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0" name="Equation" r:id="rId10" imgW="3048000" imgH="596900" progId="Equation.DSMT4">
                  <p:embed/>
                </p:oleObj>
              </mc:Choice>
              <mc:Fallback>
                <p:oleObj name="Equation" r:id="rId10" imgW="3048000" imgH="59690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1B92F055-4693-444E-81F0-42E9839166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0"/>
                        <a:ext cx="3378200" cy="655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8" name="Объект 2">
            <a:extLst>
              <a:ext uri="{FF2B5EF4-FFF2-40B4-BE49-F238E27FC236}">
                <a16:creationId xmlns:a16="http://schemas.microsoft.com/office/drawing/2014/main" xmlns="" id="{8548091F-8ED6-4BC8-9619-F417E9DFF9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5750" y="23082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1" name="Equation" r:id="rId12" imgW="114102" imgH="177492" progId="Equation.DSMT4">
                  <p:embed/>
                </p:oleObj>
              </mc:Choice>
              <mc:Fallback>
                <p:oleObj name="Equation" r:id="rId12" imgW="114102" imgH="177492" progId="Equation.DSMT4">
                  <p:embed/>
                  <p:pic>
                    <p:nvPicPr>
                      <p:cNvPr id="28688" name="Объект 2">
                        <a:extLst>
                          <a:ext uri="{FF2B5EF4-FFF2-40B4-BE49-F238E27FC236}">
                            <a16:creationId xmlns:a16="http://schemas.microsoft.com/office/drawing/2014/main" xmlns="" id="{8548091F-8ED6-4BC8-9619-F417E9DFF9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230822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287AC42-3FBC-4B8C-970F-FA5C5C395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-6350"/>
          <a:ext cx="9890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2" name="Equation" r:id="rId14" imgW="368140" imgH="253890" progId="Equation.DSMT4">
                  <p:embed/>
                </p:oleObj>
              </mc:Choice>
              <mc:Fallback>
                <p:oleObj name="Equation" r:id="rId14" imgW="368140" imgH="25389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E287AC42-3FBC-4B8C-970F-FA5C5C395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-6350"/>
                        <a:ext cx="989013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0" name="Object 5">
            <a:extLst>
              <a:ext uri="{FF2B5EF4-FFF2-40B4-BE49-F238E27FC236}">
                <a16:creationId xmlns:a16="http://schemas.microsoft.com/office/drawing/2014/main" xmlns="" id="{ECD3C113-DC11-4B35-83F6-D7239106DD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5700" y="0"/>
          <a:ext cx="15589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3" name="Equation" r:id="rId16" imgW="609336" imgH="253890" progId="Equation.DSMT4">
                  <p:embed/>
                </p:oleObj>
              </mc:Choice>
              <mc:Fallback>
                <p:oleObj name="Equation" r:id="rId16" imgW="609336" imgH="253890" progId="Equation.DSMT4">
                  <p:embed/>
                  <p:pic>
                    <p:nvPicPr>
                      <p:cNvPr id="28690" name="Object 5">
                        <a:extLst>
                          <a:ext uri="{FF2B5EF4-FFF2-40B4-BE49-F238E27FC236}">
                            <a16:creationId xmlns:a16="http://schemas.microsoft.com/office/drawing/2014/main" xmlns="" id="{ECD3C113-DC11-4B35-83F6-D7239106DD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700" y="0"/>
                        <a:ext cx="1558925" cy="650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91" name="Picture 29">
            <a:extLst>
              <a:ext uri="{FF2B5EF4-FFF2-40B4-BE49-F238E27FC236}">
                <a16:creationId xmlns:a16="http://schemas.microsoft.com/office/drawing/2014/main" xmlns="" id="{1A5EA575-03E3-4B50-A352-CED7D5BE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287588"/>
            <a:ext cx="2495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  <p:bldP spid="29706" grpId="0" animBg="1"/>
      <p:bldP spid="29707" grpId="0" animBg="1"/>
      <p:bldP spid="29708" grpId="0" animBg="1"/>
      <p:bldP spid="25616" grpId="0" animBg="1"/>
      <p:bldP spid="256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3BB7F9DA-142F-478B-9E32-46BAFA0E6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3" y="2840038"/>
          <a:ext cx="1422400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8" name="Equation" r:id="rId3" imgW="368140" imgH="253890" progId="Equation.DSMT4">
                  <p:embed/>
                </p:oleObj>
              </mc:Choice>
              <mc:Fallback>
                <p:oleObj name="Equation" r:id="rId3" imgW="368140" imgH="25389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3BB7F9DA-142F-478B-9E32-46BAFA0E66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840038"/>
                        <a:ext cx="1422400" cy="982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AE7D7C53-F756-439D-8D5C-E62E22ABA5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5613" y="2636838"/>
          <a:ext cx="61309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9" name="Equation" r:id="rId5" imgW="2565400" imgH="546100" progId="Equation.DSMT4">
                  <p:embed/>
                </p:oleObj>
              </mc:Choice>
              <mc:Fallback>
                <p:oleObj name="Equation" r:id="rId5" imgW="2565400" imgH="54610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AE7D7C53-F756-439D-8D5C-E62E22ABA5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2636838"/>
                        <a:ext cx="6130925" cy="1296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Стрелка вправо 3">
            <a:extLst>
              <a:ext uri="{FF2B5EF4-FFF2-40B4-BE49-F238E27FC236}">
                <a16:creationId xmlns:a16="http://schemas.microsoft.com/office/drawing/2014/main" xmlns="" id="{E2C227CB-4917-44CD-91A0-88BAFFA97163}"/>
              </a:ext>
            </a:extLst>
          </p:cNvPr>
          <p:cNvSpPr/>
          <p:nvPr/>
        </p:nvSpPr>
        <p:spPr>
          <a:xfrm>
            <a:off x="1674813" y="3176588"/>
            <a:ext cx="100806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C47564EC-21AA-4E00-A29B-12A44ED9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4000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</a:rPr>
              <a:t>Дифракционная картина это Фурье-образ объекта</a:t>
            </a:r>
          </a:p>
        </p:txBody>
      </p:sp>
      <p:sp>
        <p:nvSpPr>
          <p:cNvPr id="25606" name="TextBox 1">
            <a:extLst>
              <a:ext uri="{FF2B5EF4-FFF2-40B4-BE49-F238E27FC236}">
                <a16:creationId xmlns:a16="http://schemas.microsoft.com/office/drawing/2014/main" xmlns="" id="{8D6DCFD8-D708-4767-B86E-AFF6FB81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3998913"/>
            <a:ext cx="1476376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Функция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объекта</a:t>
            </a:r>
          </a:p>
        </p:txBody>
      </p:sp>
      <p:sp>
        <p:nvSpPr>
          <p:cNvPr id="25607" name="TextBox 2">
            <a:extLst>
              <a:ext uri="{FF2B5EF4-FFF2-40B4-BE49-F238E27FC236}">
                <a16:creationId xmlns:a16="http://schemas.microsoft.com/office/drawing/2014/main" xmlns="" id="{E8C2443F-2B27-476A-ABFF-51B0C1FA1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4138613"/>
            <a:ext cx="6084888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Фурье образ объекта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дифракционная картина</a:t>
            </a:r>
          </a:p>
        </p:txBody>
      </p:sp>
    </p:spTree>
    <p:extLst>
      <p:ext uri="{BB962C8B-B14F-4D97-AF65-F5344CB8AC3E}">
        <p14:creationId xmlns:p14="http://schemas.microsoft.com/office/powerpoint/2010/main" val="42855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5606" grpId="0" animBg="1"/>
      <p:bldP spid="2560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6767ABF5-9D75-4ADF-8881-E7B6CA2D5C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349500"/>
          <a:ext cx="8093075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" name="Equation" r:id="rId3" imgW="2540000" imgH="546100" progId="Equation.DSMT4">
                  <p:embed/>
                </p:oleObj>
              </mc:Choice>
              <mc:Fallback>
                <p:oleObj name="Equation" r:id="rId3" imgW="2540000" imgH="54610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6767ABF5-9D75-4ADF-8881-E7B6CA2D5C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349500"/>
                        <a:ext cx="8093075" cy="172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Box 4">
            <a:extLst>
              <a:ext uri="{FF2B5EF4-FFF2-40B4-BE49-F238E27FC236}">
                <a16:creationId xmlns:a16="http://schemas.microsoft.com/office/drawing/2014/main" xmlns="" id="{2A9FC9E6-1519-4093-9987-A41F4C8EC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Пусть функция </a:t>
            </a:r>
            <a:r>
              <a:rPr lang="en-US" altLang="ru-RU" sz="2800" i="1">
                <a:solidFill>
                  <a:srgbClr val="3333FF"/>
                </a:solidFill>
              </a:rPr>
              <a:t>f(r)</a:t>
            </a:r>
            <a:r>
              <a:rPr lang="en-US" altLang="ru-RU" sz="2800">
                <a:solidFill>
                  <a:srgbClr val="3333FF"/>
                </a:solidFill>
              </a:rPr>
              <a:t> </a:t>
            </a:r>
            <a:r>
              <a:rPr lang="ru-RU" altLang="ru-RU" sz="2800">
                <a:solidFill>
                  <a:srgbClr val="3333FF"/>
                </a:solidFill>
              </a:rPr>
              <a:t>описывает </a:t>
            </a:r>
            <a:r>
              <a:rPr lang="en-US" altLang="ru-RU" sz="2800">
                <a:solidFill>
                  <a:srgbClr val="3333FF"/>
                </a:solidFill>
              </a:rPr>
              <a:t>c</a:t>
            </a:r>
            <a:r>
              <a:rPr lang="ru-RU" altLang="ru-RU" sz="2800">
                <a:solidFill>
                  <a:srgbClr val="3333FF"/>
                </a:solidFill>
              </a:rPr>
              <a:t>структуру какого либо объекта в </a:t>
            </a:r>
            <a:r>
              <a:rPr lang="ru-RU" altLang="ru-RU" sz="2800"/>
              <a:t>реальном прямом пространстве </a:t>
            </a:r>
            <a:r>
              <a:rPr lang="ru-RU" altLang="ru-RU" sz="2800" i="1">
                <a:solidFill>
                  <a:srgbClr val="3333FF"/>
                </a:solidFill>
              </a:rPr>
              <a:t>(</a:t>
            </a:r>
            <a:r>
              <a:rPr lang="en-US" altLang="ru-RU" sz="2800" i="1">
                <a:solidFill>
                  <a:srgbClr val="3333FF"/>
                </a:solidFill>
              </a:rPr>
              <a:t>x,y,z)</a:t>
            </a:r>
            <a:r>
              <a:rPr lang="ru-RU" altLang="ru-RU" sz="2800" i="1">
                <a:solidFill>
                  <a:srgbClr val="3333FF"/>
                </a:solidFill>
              </a:rPr>
              <a:t>, </a:t>
            </a:r>
            <a:r>
              <a:rPr lang="ru-RU" altLang="ru-RU" sz="2800">
                <a:solidFill>
                  <a:srgbClr val="3333FF"/>
                </a:solidFill>
              </a:rPr>
              <a:t>тогда трансформанта Фурье или образ Фурье (дифракционная картина объекта</a:t>
            </a:r>
            <a:r>
              <a:rPr lang="en-US" altLang="ru-RU" sz="2800">
                <a:solidFill>
                  <a:srgbClr val="3333FF"/>
                </a:solidFill>
              </a:rPr>
              <a:t>)</a:t>
            </a:r>
            <a:r>
              <a:rPr lang="ru-RU" altLang="ru-RU" sz="28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будет записана в </a:t>
            </a:r>
            <a:r>
              <a:rPr lang="ru-RU" altLang="ru-RU" sz="2800">
                <a:solidFill>
                  <a:srgbClr val="FF0000"/>
                </a:solidFill>
              </a:rPr>
              <a:t>обратном пространстве </a:t>
            </a:r>
            <a:r>
              <a:rPr lang="ru-RU" altLang="ru-RU" sz="2800">
                <a:solidFill>
                  <a:srgbClr val="0000FF"/>
                </a:solidFill>
              </a:rPr>
              <a:t>в</a:t>
            </a:r>
            <a:r>
              <a:rPr lang="ru-RU" altLang="ru-RU" sz="2800">
                <a:solidFill>
                  <a:srgbClr val="FF0000"/>
                </a:solidFill>
              </a:rPr>
              <a:t> </a:t>
            </a:r>
            <a:r>
              <a:rPr lang="ru-RU" altLang="ru-RU" sz="2800">
                <a:solidFill>
                  <a:srgbClr val="3333FF"/>
                </a:solidFill>
              </a:rPr>
              <a:t>виде</a:t>
            </a:r>
            <a:r>
              <a:rPr lang="en-US" altLang="ru-RU" sz="2800" i="1">
                <a:solidFill>
                  <a:srgbClr val="FF0000"/>
                </a:solidFill>
              </a:rPr>
              <a:t> </a:t>
            </a:r>
            <a:endParaRPr lang="ru-RU" altLang="ru-RU" sz="2800">
              <a:solidFill>
                <a:srgbClr val="3333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A21B4F-5204-4ACF-9D06-5AE6A1D4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419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 дальнейшем мы будем использовать терминологию </a:t>
            </a:r>
            <a:r>
              <a:rPr lang="ru-RU" altLang="ru-RU" sz="2400">
                <a:solidFill>
                  <a:srgbClr val="3333FF"/>
                </a:solidFill>
              </a:rPr>
              <a:t>прямое пространство (пространство объекта) </a:t>
            </a:r>
            <a:r>
              <a:rPr lang="ru-RU" altLang="ru-RU" sz="2400"/>
              <a:t>и </a:t>
            </a:r>
            <a:r>
              <a:rPr lang="ru-RU" altLang="ru-RU" sz="2400">
                <a:solidFill>
                  <a:srgbClr val="FF0000"/>
                </a:solidFill>
              </a:rPr>
              <a:t>обратное пространство или Фурье-пространство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(пространство дифракционной картины).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7FE55F-EB3B-4D25-8E9F-D517D2CBC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21163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Здесь</a:t>
            </a:r>
            <a:r>
              <a:rPr lang="ru-RU" altLang="ru-RU" sz="1800" i="1">
                <a:solidFill>
                  <a:srgbClr val="FF0000"/>
                </a:solidFill>
              </a:rPr>
              <a:t> </a:t>
            </a:r>
            <a:r>
              <a:rPr lang="en-US" altLang="ru-RU" sz="1800" i="1">
                <a:solidFill>
                  <a:srgbClr val="FF0000"/>
                </a:solidFill>
              </a:rPr>
              <a:t>u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текущая координата </a:t>
            </a:r>
            <a:r>
              <a:rPr lang="ru-RU" altLang="ru-RU" sz="1800" i="1">
                <a:solidFill>
                  <a:srgbClr val="FF0000"/>
                </a:solidFill>
              </a:rPr>
              <a:t>(</a:t>
            </a:r>
            <a:r>
              <a:rPr lang="en-US" altLang="ru-RU" sz="1800" i="1">
                <a:solidFill>
                  <a:srgbClr val="FF0000"/>
                </a:solidFill>
              </a:rPr>
              <a:t>u,v,w</a:t>
            </a:r>
            <a:r>
              <a:rPr lang="ru-RU" altLang="ru-RU" sz="1800" i="1">
                <a:solidFill>
                  <a:srgbClr val="FF0000"/>
                </a:solidFill>
              </a:rPr>
              <a:t>) </a:t>
            </a:r>
            <a:r>
              <a:rPr lang="ru-RU" altLang="ru-RU" sz="1800">
                <a:solidFill>
                  <a:srgbClr val="3333FF"/>
                </a:solidFill>
              </a:rPr>
              <a:t>в </a:t>
            </a:r>
            <a:r>
              <a:rPr lang="ru-RU" altLang="ru-RU" sz="1800">
                <a:solidFill>
                  <a:srgbClr val="FF0000"/>
                </a:solidFill>
              </a:rPr>
              <a:t>Фурье пространстве или в обратном пространстве</a:t>
            </a:r>
            <a:r>
              <a:rPr lang="ru-RU" altLang="ru-RU" sz="1800">
                <a:solidFill>
                  <a:srgbClr val="3333FF"/>
                </a:solidFill>
              </a:rPr>
              <a:t> 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53996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6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A40B90B9-0CBC-4EFC-9230-D9FA9B572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Фурье</a:t>
            </a:r>
            <a:r>
              <a:rPr lang="en-US" altLang="ru-RU" sz="2800" b="1">
                <a:solidFill>
                  <a:srgbClr val="3333FF"/>
                </a:solidFill>
              </a:rPr>
              <a:t>-</a:t>
            </a:r>
            <a:r>
              <a:rPr lang="ru-RU" altLang="ru-RU" sz="2800" b="1">
                <a:solidFill>
                  <a:srgbClr val="3333FF"/>
                </a:solidFill>
              </a:rPr>
              <a:t>преобразование, Фурье-образ функции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xmlns="" id="{30CA17F2-3C59-4415-A07F-D2E55E564E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090613"/>
          <a:ext cx="1347788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7" name="Equation" r:id="rId3" imgW="368140" imgH="253890" progId="Equation.DSMT4">
                  <p:embed/>
                </p:oleObj>
              </mc:Choice>
              <mc:Fallback>
                <p:oleObj name="Equation" r:id="rId3" imgW="368140" imgH="253890" progId="Equation.DSMT4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xmlns="" id="{30CA17F2-3C59-4415-A07F-D2E55E564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090613"/>
                        <a:ext cx="1347788" cy="931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xmlns="" id="{0893FEC3-F8AB-426E-B9D9-0DEF9A2224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0425" y="4725988"/>
          <a:ext cx="72834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8" name="Equation" r:id="rId5" imgW="3022600" imgH="546100" progId="Equation.DSMT4">
                  <p:embed/>
                </p:oleObj>
              </mc:Choice>
              <mc:Fallback>
                <p:oleObj name="Equation" r:id="rId5" imgW="3022600" imgH="546100" progId="Equation.DSMT4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xmlns="" id="{0893FEC3-F8AB-426E-B9D9-0DEF9A222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4725988"/>
                        <a:ext cx="7283450" cy="1304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xmlns="" id="{BBF76E7F-01EE-4548-991A-280EC245A0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2205038"/>
          <a:ext cx="6523038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9" name="Equation" r:id="rId7" imgW="2565400" imgH="546100" progId="Equation.DSMT4">
                  <p:embed/>
                </p:oleObj>
              </mc:Choice>
              <mc:Fallback>
                <p:oleObj name="Equation" r:id="rId7" imgW="2565400" imgH="546100" progId="Equation.DSMT4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xmlns="" id="{BBF76E7F-01EE-4548-991A-280EC245A0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05038"/>
                        <a:ext cx="6523038" cy="1379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E5B06334-AFF4-4DDA-8F81-5597E5140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216025"/>
            <a:ext cx="49403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>
                <a:solidFill>
                  <a:srgbClr val="3333FF"/>
                </a:solidFill>
              </a:rPr>
              <a:t> любая функция в пространстве </a:t>
            </a:r>
            <a:r>
              <a:rPr lang="en-US" altLang="ru-RU" sz="1800">
                <a:solidFill>
                  <a:srgbClr val="3333FF"/>
                </a:solidFill>
              </a:rPr>
              <a:t>{</a:t>
            </a:r>
            <a:r>
              <a:rPr lang="en-US" altLang="ru-RU" sz="1800" i="1">
                <a:solidFill>
                  <a:srgbClr val="3333FF"/>
                </a:solidFill>
              </a:rPr>
              <a:t>x</a:t>
            </a:r>
            <a:r>
              <a:rPr lang="en-US" altLang="ru-RU" sz="1800">
                <a:solidFill>
                  <a:srgbClr val="3333FF"/>
                </a:solidFill>
              </a:rPr>
              <a:t>}</a:t>
            </a:r>
            <a:r>
              <a:rPr lang="ru-RU" altLang="ru-RU" sz="180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</a:rPr>
              <a:t>x</a:t>
            </a:r>
            <a:r>
              <a:rPr lang="ru-RU" altLang="ru-RU" sz="1800">
                <a:solidFill>
                  <a:srgbClr val="3333FF"/>
                </a:solidFill>
              </a:rPr>
              <a:t> </a:t>
            </a:r>
            <a:r>
              <a:rPr lang="en-US" altLang="ru-RU" sz="1800">
                <a:solidFill>
                  <a:srgbClr val="3333FF"/>
                </a:solidFill>
              </a:rPr>
              <a:t>– </a:t>
            </a:r>
            <a:r>
              <a:rPr lang="ru-RU" altLang="ru-RU" sz="1800">
                <a:solidFill>
                  <a:srgbClr val="3333FF"/>
                </a:solidFill>
              </a:rPr>
              <a:t>пространство</a:t>
            </a:r>
            <a:r>
              <a:rPr lang="en-US" altLang="ru-RU" sz="1800">
                <a:solidFill>
                  <a:srgbClr val="3333FF"/>
                </a:solidFill>
              </a:rPr>
              <a:t> - </a:t>
            </a:r>
            <a:r>
              <a:rPr lang="ru-RU" altLang="ru-RU" sz="1800">
                <a:solidFill>
                  <a:srgbClr val="3333FF"/>
                </a:solidFill>
              </a:rPr>
              <a:t>это прямое пространство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2FB754AB-606E-42E5-9624-DE6A89FB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6555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Это выражение определяет Фурье-образ этой функции в пространстве </a:t>
            </a:r>
            <a:r>
              <a:rPr lang="en-US" altLang="ru-RU" sz="1800">
                <a:solidFill>
                  <a:srgbClr val="3333FF"/>
                </a:solidFill>
              </a:rPr>
              <a:t>{</a:t>
            </a:r>
            <a:r>
              <a:rPr lang="en-US" altLang="ru-RU" sz="1800" i="1">
                <a:solidFill>
                  <a:srgbClr val="3333FF"/>
                </a:solidFill>
              </a:rPr>
              <a:t>u</a:t>
            </a:r>
            <a:r>
              <a:rPr lang="en-US" altLang="ru-RU" sz="1800">
                <a:solidFill>
                  <a:srgbClr val="3333FF"/>
                </a:solidFill>
              </a:rPr>
              <a:t>}</a:t>
            </a:r>
            <a:r>
              <a:rPr lang="ru-RU" altLang="ru-RU" sz="18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</a:rPr>
              <a:t>U – </a:t>
            </a:r>
            <a:r>
              <a:rPr lang="ru-RU" altLang="ru-RU" sz="1800">
                <a:solidFill>
                  <a:srgbClr val="3333FF"/>
                </a:solidFill>
              </a:rPr>
              <a:t>пространство - это обратное пространство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45A42081-AEC9-4B41-9997-E04809AA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обратное Фурье-преобразование функции </a:t>
            </a:r>
            <a:r>
              <a:rPr lang="en-US" altLang="ru-RU" sz="1800" i="1">
                <a:solidFill>
                  <a:srgbClr val="3333FF"/>
                </a:solidFill>
              </a:rPr>
              <a:t>f(x)</a:t>
            </a:r>
            <a:endParaRPr lang="ru-RU" altLang="ru-RU" sz="1800" i="1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xmlns="" id="{89D6A397-E0E1-4A46-BD65-7AF6F2C3F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Эксперимент М. Лауэ </a:t>
            </a:r>
            <a:r>
              <a:rPr lang="en-US" altLang="ru-RU" sz="4000" b="1" dirty="0">
                <a:solidFill>
                  <a:srgbClr val="3333FF"/>
                </a:solidFill>
              </a:rPr>
              <a:t>(</a:t>
            </a:r>
            <a:r>
              <a:rPr lang="ru-RU" altLang="ru-RU" sz="4000" b="1" dirty="0">
                <a:solidFill>
                  <a:srgbClr val="3333FF"/>
                </a:solidFill>
              </a:rPr>
              <a:t>1912 год</a:t>
            </a:r>
            <a:r>
              <a:rPr lang="en-US" altLang="ru-RU" sz="4000" b="1" dirty="0">
                <a:solidFill>
                  <a:srgbClr val="3333FF"/>
                </a:solidFill>
              </a:rPr>
              <a:t>)</a:t>
            </a:r>
            <a:endParaRPr lang="ru-RU" altLang="ru-RU" sz="4000" b="1" dirty="0">
              <a:solidFill>
                <a:srgbClr val="3333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B4A96A-56C0-43A1-AE71-7E308573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89" y="2485029"/>
            <a:ext cx="5060292" cy="2747874"/>
          </a:xfrm>
          <a:prstGeom prst="rect">
            <a:avLst/>
          </a:prstGeom>
        </p:spPr>
      </p:pic>
      <p:pic>
        <p:nvPicPr>
          <p:cNvPr id="6" name="Picture 6" descr="Laue_XDiffraction_image057">
            <a:extLst>
              <a:ext uri="{FF2B5EF4-FFF2-40B4-BE49-F238E27FC236}">
                <a16:creationId xmlns:a16="http://schemas.microsoft.com/office/drawing/2014/main" xmlns="" id="{DF14E713-0599-48E8-9B07-897F467A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33" y="2135302"/>
            <a:ext cx="33004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E274D812-D9B5-4F40-94C5-37C5D63F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89" y="1205971"/>
            <a:ext cx="374179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Источник рентгеновских лучей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xmlns="" id="{C0343FB5-4A1D-43ED-B37A-64BD7A85BD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690" y="1720157"/>
            <a:ext cx="860078" cy="2055136"/>
          </a:xfrm>
          <a:prstGeom prst="line">
            <a:avLst/>
          </a:prstGeom>
          <a:noFill/>
          <a:ln w="38100" cmpd="dbl">
            <a:solidFill>
              <a:srgbClr val="3333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AAC8816-5E7A-457E-9595-C0ECA5C83536}"/>
              </a:ext>
            </a:extLst>
          </p:cNvPr>
          <p:cNvCxnSpPr/>
          <p:nvPr/>
        </p:nvCxnSpPr>
        <p:spPr>
          <a:xfrm>
            <a:off x="1484768" y="1720157"/>
            <a:ext cx="103550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2B78CB-2FF6-4955-AE90-BEAE25704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89" y="5819573"/>
            <a:ext cx="26749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anose="020B0604020202020204" pitchFamily="34" charset="0"/>
              </a:rPr>
              <a:t>Коллиматор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anose="020B0604020202020204" pitchFamily="34" charset="0"/>
              </a:rPr>
              <a:t>рентгеновского пучка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313B02DB-6FBA-4780-B37A-B6EFD1D9929B}"/>
              </a:ext>
            </a:extLst>
          </p:cNvPr>
          <p:cNvCxnSpPr>
            <a:cxnSpLocks/>
          </p:cNvCxnSpPr>
          <p:nvPr/>
        </p:nvCxnSpPr>
        <p:spPr>
          <a:xfrm flipV="1">
            <a:off x="1054729" y="4685019"/>
            <a:ext cx="947791" cy="1036771"/>
          </a:xfrm>
          <a:prstGeom prst="straightConnector1">
            <a:avLst/>
          </a:prstGeom>
          <a:ln w="38100" cmpd="dbl">
            <a:solidFill>
              <a:srgbClr val="BC04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C60BC0A6-37E8-4727-834D-0A8A7655165E}"/>
              </a:ext>
            </a:extLst>
          </p:cNvPr>
          <p:cNvCxnSpPr/>
          <p:nvPr/>
        </p:nvCxnSpPr>
        <p:spPr>
          <a:xfrm>
            <a:off x="1054729" y="5721790"/>
            <a:ext cx="99910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ADA789CE-E972-4D7D-8306-ACE63EC1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027" y="1842722"/>
            <a:ext cx="24158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Кристалл - образец</a:t>
            </a: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xmlns="" id="{A9125B73-C3EB-4D15-9727-F2F327801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9248" y="2340173"/>
            <a:ext cx="369729" cy="1308373"/>
          </a:xfrm>
          <a:prstGeom prst="line">
            <a:avLst/>
          </a:prstGeom>
          <a:noFill/>
          <a:ln w="38100" cmpd="dbl">
            <a:solidFill>
              <a:srgbClr val="3333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6CB1B69D-5917-4D43-8203-F68E24785FAC}"/>
              </a:ext>
            </a:extLst>
          </p:cNvPr>
          <p:cNvCxnSpPr/>
          <p:nvPr/>
        </p:nvCxnSpPr>
        <p:spPr>
          <a:xfrm>
            <a:off x="3628977" y="2346732"/>
            <a:ext cx="76144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1AAB3336-7F4F-4A58-B9E0-015EE80F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112" y="5819573"/>
            <a:ext cx="15652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Детектор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фотопленка</a:t>
            </a:r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xmlns="" id="{50CC4E8C-D18E-4036-86C7-0FC3BFEFDB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5805" y="4889925"/>
            <a:ext cx="301333" cy="831865"/>
          </a:xfrm>
          <a:prstGeom prst="line">
            <a:avLst/>
          </a:prstGeom>
          <a:noFill/>
          <a:ln w="38100" cmpd="dbl">
            <a:solidFill>
              <a:srgbClr val="3333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18464308-D93D-411C-A056-B715169A90FE}"/>
              </a:ext>
            </a:extLst>
          </p:cNvPr>
          <p:cNvCxnSpPr/>
          <p:nvPr/>
        </p:nvCxnSpPr>
        <p:spPr>
          <a:xfrm>
            <a:off x="3829967" y="5721790"/>
            <a:ext cx="7858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AFA1F9-58E0-4165-95A9-1757DEB708F9}"/>
              </a:ext>
            </a:extLst>
          </p:cNvPr>
          <p:cNvSpPr txBox="1"/>
          <p:nvPr/>
        </p:nvSpPr>
        <p:spPr>
          <a:xfrm>
            <a:off x="5502133" y="5446827"/>
            <a:ext cx="33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BC0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Дифракционная картина</a:t>
            </a: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xmlns="" id="{0BD523ED-3056-49F7-9181-A4243EA5AC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0800" y="3947310"/>
            <a:ext cx="1009877" cy="533100"/>
          </a:xfrm>
          <a:prstGeom prst="line">
            <a:avLst/>
          </a:prstGeom>
          <a:noFill/>
          <a:ln w="38100" cmpd="dbl">
            <a:solidFill>
              <a:srgbClr val="3333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4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4" grpId="0" animBg="1"/>
      <p:bldP spid="15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:\Фурье - преобразования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-9525"/>
            <a:ext cx="4478337" cy="68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129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A5FB20-8C3D-40E4-B838-C8947D62891E}"/>
              </a:ext>
            </a:extLst>
          </p:cNvPr>
          <p:cNvSpPr txBox="1"/>
          <p:nvPr/>
        </p:nvSpPr>
        <p:spPr>
          <a:xfrm>
            <a:off x="0" y="1717964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Биографические справки</a:t>
            </a:r>
          </a:p>
        </p:txBody>
      </p:sp>
    </p:spTree>
    <p:extLst>
      <p:ext uri="{BB962C8B-B14F-4D97-AF65-F5344CB8AC3E}">
        <p14:creationId xmlns:p14="http://schemas.microsoft.com/office/powerpoint/2010/main" val="63668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upload.wikimedia.org/wikipedia/commons/a/aa/Fourier2.jpg">
            <a:extLst>
              <a:ext uri="{FF2B5EF4-FFF2-40B4-BE49-F238E27FC236}">
                <a16:creationId xmlns:a16="http://schemas.microsoft.com/office/drawing/2014/main" xmlns="" id="{F2C93E15-AA4B-4B3F-B5C1-CD5D4301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530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Прямоугольник 1">
            <a:extLst>
              <a:ext uri="{FF2B5EF4-FFF2-40B4-BE49-F238E27FC236}">
                <a16:creationId xmlns:a16="http://schemas.microsoft.com/office/drawing/2014/main" xmlns="" id="{CDA0DF9A-E632-4CEF-A8E6-D90E78DD7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Жан Батист </a:t>
            </a:r>
            <a:r>
              <a:rPr lang="ru-RU" altLang="ru-RU" sz="2800" b="1" dirty="0" err="1"/>
              <a:t>Жозе́ф</a:t>
            </a:r>
            <a:r>
              <a:rPr lang="ru-RU" altLang="ru-RU" sz="2800" b="1" dirty="0"/>
              <a:t> Фурье́ (1768-1830), </a:t>
            </a:r>
            <a:r>
              <a:rPr lang="ru-RU" altLang="ru-RU" sz="2800" dirty="0"/>
              <a:t>французский  математик и физик</a:t>
            </a:r>
          </a:p>
        </p:txBody>
      </p:sp>
      <p:sp>
        <p:nvSpPr>
          <p:cNvPr id="117764" name="TextBox 1">
            <a:extLst>
              <a:ext uri="{FF2B5EF4-FFF2-40B4-BE49-F238E27FC236}">
                <a16:creationId xmlns:a16="http://schemas.microsoft.com/office/drawing/2014/main" xmlns="" id="{18989DC3-724F-4DCB-A25B-9289055C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052513"/>
            <a:ext cx="6516687" cy="575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Жан Батист Жозеф Фурье (1768-1830) происходит из семьи портного, осиротел в возрасте восьми лет. Окончил военную школу при бенедиктинском монастыре, получил множество призов по риторике, математике, механике и пению. Сомневался кем стать монахом, военным или математиком. В 1789 Фурье представил работу о численном решении уравнений любой степени.  Фурье преподавал в Политехнической школе в Париже начертательную геометрию, некоторые области математического анализа (совместно с Лагранжем), а также занимался подбором учеников. Через два года стал руководить кафедрой анализа и механики, сменив на этом посту Лагранжа. В 1798 году Наполеон пригласил Фурье, Монжа и Малуса во французскую администрацию - руководил археологическими раскопками, а также занимался формированием системы образования. Наполеон предложил ему пост префекта департамента Изер, и Фурье не мог отказаться от предложения и отправился в Гренобль. Основными достижениями Фурье на посту является руководство осушением болот в Бургундии, а также строительство новой дороги, соединившей Гренобль с  Турином. В 1809 году Фурье получил от Наполеона титул барона и был награждён орденом Почетного легиона. В 1814 г. Фурье вернулся в Париж, где некоторое время работал директором Статистического бюро, а в 1817 году стал членом Академии.</a:t>
            </a:r>
            <a:r>
              <a:rPr lang="en-US" altLang="ru-RU" sz="1600"/>
              <a:t> </a:t>
            </a:r>
            <a:endParaRPr lang="ru-RU" altLang="ru-RU" sz="1600"/>
          </a:p>
        </p:txBody>
      </p:sp>
    </p:spTree>
    <p:extLst>
      <p:ext uri="{BB962C8B-B14F-4D97-AF65-F5344CB8AC3E}">
        <p14:creationId xmlns:p14="http://schemas.microsoft.com/office/powerpoint/2010/main" val="3086476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Wilhelm Conrad Röntgen (1845--1923).jpg">
            <a:hlinkClick r:id="rId3"/>
            <a:extLst>
              <a:ext uri="{FF2B5EF4-FFF2-40B4-BE49-F238E27FC236}">
                <a16:creationId xmlns:a16="http://schemas.microsoft.com/office/drawing/2014/main" xmlns="" id="{DC4C732E-AE1E-4C2F-A65B-B79A43E9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38"/>
            <a:ext cx="346075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5">
            <a:extLst>
              <a:ext uri="{FF2B5EF4-FFF2-40B4-BE49-F238E27FC236}">
                <a16:creationId xmlns:a16="http://schemas.microsoft.com/office/drawing/2014/main" xmlns="" id="{D5E9D780-1F17-4BD9-8B5E-60A3D6D3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875521"/>
            <a:ext cx="5508625" cy="1385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Первая в истории Нобелевская премия</a:t>
            </a:r>
            <a:r>
              <a:rPr lang="ru-RU" altLang="ru-RU" sz="2800" b="1">
                <a:latin typeface="Times New Roman" panose="02020603050405020304" pitchFamily="18" charset="0"/>
              </a:rPr>
              <a:t> </a:t>
            </a: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(1901)</a:t>
            </a:r>
            <a:r>
              <a:rPr lang="ru-RU" altLang="ru-RU" sz="2800" b="1">
                <a:latin typeface="Times New Roman" panose="02020603050405020304" pitchFamily="18" charset="0"/>
              </a:rPr>
              <a:t> </a:t>
            </a: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по физике за открытие </a:t>
            </a:r>
            <a:r>
              <a:rPr lang="en-US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-излучения</a:t>
            </a:r>
            <a:endParaRPr lang="ru-RU" altLang="ru-RU" sz="2800" b="1">
              <a:latin typeface="Times New Roman" panose="02020603050405020304" pitchFamily="18" charset="0"/>
            </a:endParaRPr>
          </a:p>
        </p:txBody>
      </p:sp>
      <p:sp>
        <p:nvSpPr>
          <p:cNvPr id="111620" name="Text Box 7">
            <a:extLst>
              <a:ext uri="{FF2B5EF4-FFF2-40B4-BE49-F238E27FC236}">
                <a16:creationId xmlns:a16="http://schemas.microsoft.com/office/drawing/2014/main" xmlns="" id="{A984C1A1-9525-44F6-A362-0FF925B2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00" y="2508684"/>
            <a:ext cx="55372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Открытие рентгеновских лучей (1896 г.)</a:t>
            </a:r>
          </a:p>
        </p:txBody>
      </p:sp>
      <p:sp>
        <p:nvSpPr>
          <p:cNvPr id="111621" name="TextBox 1">
            <a:extLst>
              <a:ext uri="{FF2B5EF4-FFF2-40B4-BE49-F238E27FC236}">
                <a16:creationId xmlns:a16="http://schemas.microsoft.com/office/drawing/2014/main" xmlns="" id="{DF656925-769F-4009-B56C-5D23F3143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0"/>
            <a:ext cx="9148763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cs typeface="Arial" panose="020B0604020202020204" pitchFamily="34" charset="0"/>
              </a:rPr>
              <a:t>Вильгельм Конрад Рентген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cs typeface="Arial" panose="020B0604020202020204" pitchFamily="34" charset="0"/>
              </a:rPr>
              <a:t>(</a:t>
            </a:r>
            <a:r>
              <a:rPr lang="en-US" altLang="ru-RU" sz="3600" b="1" dirty="0">
                <a:cs typeface="Arial" panose="020B0604020202020204" pitchFamily="34" charset="0"/>
              </a:rPr>
              <a:t>1845 </a:t>
            </a:r>
            <a:r>
              <a:rPr lang="ru-RU" altLang="ru-RU" sz="3600" b="1" dirty="0">
                <a:cs typeface="Arial" panose="020B0604020202020204" pitchFamily="34" charset="0"/>
              </a:rPr>
              <a:t>-</a:t>
            </a:r>
            <a:r>
              <a:rPr lang="en-US" altLang="ru-RU" sz="3600" b="1" dirty="0">
                <a:cs typeface="Arial" panose="020B0604020202020204" pitchFamily="34" charset="0"/>
              </a:rPr>
              <a:t>1923)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3773160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>
            <a:extLst>
              <a:ext uri="{FF2B5EF4-FFF2-40B4-BE49-F238E27FC236}">
                <a16:creationId xmlns:a16="http://schemas.microsoft.com/office/drawing/2014/main" xmlns="" id="{5AB1646D-95E6-4C62-B960-FF1A6039A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9144000" cy="6862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Вильгельм Конрад Рентген родился в Линнепе</a:t>
            </a:r>
            <a:r>
              <a:rPr lang="en-US" altLang="ru-RU" sz="2000">
                <a:latin typeface="Times New Roman" panose="02020603050405020304" pitchFamily="18" charset="0"/>
              </a:rPr>
              <a:t> </a:t>
            </a:r>
            <a:r>
              <a:rPr lang="ru-RU" altLang="ru-RU" sz="2000">
                <a:latin typeface="Times New Roman" panose="02020603050405020304" pitchFamily="18" charset="0"/>
              </a:rPr>
              <a:t> </a:t>
            </a:r>
            <a:r>
              <a:rPr lang="en-US" altLang="ru-RU" sz="2000">
                <a:latin typeface="Times New Roman" panose="02020603050405020304" pitchFamily="18" charset="0"/>
              </a:rPr>
              <a:t>(</a:t>
            </a:r>
            <a:r>
              <a:rPr lang="ru-RU" altLang="ru-RU" sz="2000">
                <a:latin typeface="Times New Roman" panose="02020603050405020304" pitchFamily="18" charset="0"/>
              </a:rPr>
              <a:t>Ремшайд). Отец был купцом и производителем одежды. Мать, Шарлотта Констанца (в девичестве Фровейн),  родом из Амстердама. Первое образование В.Рентген получает в частной школ. С 1861 он посещает Утрехтскую Техническую школу, однако в 1863 его отчисляют из-за несогласия выдать нарисовавшего карикатуру на одного из преподавателей. В 1865 году Рентген пытается поступить в Утрехтский университет.  Позже он сдаёт экзамены в Федеральный политехнический  институт  в Цюрихе на отделение механической инженерии,  в  1869  году получает степень  доктора философии.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В1870 году Рентген переходит  учиться  в университет в Цюрихе. После успешной защиты диссертации он приступает к работе в качестве ассистента на кафедре физики в Цюрихе, а  потом в Гиссене. В период 1871 – 1873 годы  Вильгельм работает в Вюрцбургском университете.  В 1874 году перешёл в Страсбургский университет, в котором проработал пять лет в качестве лектора, а затем в качестве профессора. Уже в 1879  году он был назначен на кафедру физики в университете Гессена. С 1888  года Рентген возглавляет кафедру физики в Университете Вюрцбурга, где в 1894  году, его избирают ректором. В 1900  году Рентген стал руководителем кафедры физики университета Мюнхена — она стала последним местом его работы. Позже, по достижении предусмотренного правилами предельного возраста, он передал кафедру Вильгельму Вину , но всё равно продолжал работать до самого конца жизни. Умер Вильгельм Конрад Рентген 10.02.1923  года.</a:t>
            </a:r>
          </a:p>
        </p:txBody>
      </p:sp>
    </p:spTree>
    <p:extLst>
      <p:ext uri="{BB962C8B-B14F-4D97-AF65-F5344CB8AC3E}">
        <p14:creationId xmlns:p14="http://schemas.microsoft.com/office/powerpoint/2010/main" val="25768492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xmlns="" id="{25133EC8-CE74-4B28-A45D-FF98192B7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436813"/>
            <a:ext cx="5400675" cy="267811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19459" name="Picture 5" descr="4391">
            <a:extLst>
              <a:ext uri="{FF2B5EF4-FFF2-40B4-BE49-F238E27FC236}">
                <a16:creationId xmlns:a16="http://schemas.microsoft.com/office/drawing/2014/main" xmlns="" id="{56F6A51E-B2A4-4C7B-8783-C1A1523D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32242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>
            <a:extLst>
              <a:ext uri="{FF2B5EF4-FFF2-40B4-BE49-F238E27FC236}">
                <a16:creationId xmlns:a16="http://schemas.microsoft.com/office/drawing/2014/main" xmlns="" id="{70DEE2C4-2C03-4421-8D61-56003E24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436813"/>
            <a:ext cx="53482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Лауэ Макс Теодор Феликс фон</a:t>
            </a:r>
            <a:r>
              <a:rPr lang="ru-RU" altLang="ru-RU" sz="24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(</a:t>
            </a:r>
            <a:r>
              <a:rPr lang="de-DE" altLang="ru-RU" sz="2400" i="1">
                <a:solidFill>
                  <a:srgbClr val="3333FF"/>
                </a:solidFill>
              </a:rPr>
              <a:t>Max von Laue</a:t>
            </a:r>
            <a:r>
              <a:rPr lang="ru-RU" altLang="ru-RU" sz="2400">
                <a:solidFill>
                  <a:srgbClr val="3333FF"/>
                </a:solidFill>
              </a:rPr>
              <a:t>; 1879 –1960) — немецкий физик,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лауреат Нобелевской премии по физике в 1914 г. «за открытие дифракции рентгеновских лучей на кристаллах»</a:t>
            </a:r>
            <a:r>
              <a:rPr lang="ru-RU" altLang="ru-RU" sz="2400" b="1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9461" name="Text Box 8">
            <a:extLst>
              <a:ext uri="{FF2B5EF4-FFF2-40B4-BE49-F238E27FC236}">
                <a16:creationId xmlns:a16="http://schemas.microsoft.com/office/drawing/2014/main" xmlns="" id="{C18C837C-58B3-4E67-9007-890C3963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88913"/>
            <a:ext cx="9063037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Открытие дифракции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(1912 г.)</a:t>
            </a:r>
          </a:p>
        </p:txBody>
      </p:sp>
    </p:spTree>
    <p:extLst>
      <p:ext uri="{BB962C8B-B14F-4D97-AF65-F5344CB8AC3E}">
        <p14:creationId xmlns:p14="http://schemas.microsoft.com/office/powerpoint/2010/main" val="10725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60" grpId="0"/>
      <p:bldP spid="1946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>
            <a:extLst>
              <a:ext uri="{FF2B5EF4-FFF2-40B4-BE49-F238E27FC236}">
                <a16:creationId xmlns:a16="http://schemas.microsoft.com/office/drawing/2014/main" xmlns="" id="{0BF86324-9688-4253-A6C2-DC8A7AC0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338"/>
            <a:ext cx="9144000" cy="6986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После окончания школы в </a:t>
            </a:r>
            <a:r>
              <a:rPr lang="ru-RU" altLang="ru-RU" sz="1400" b="1">
                <a:hlinkClick r:id="rId3" tooltip="1898"/>
              </a:rPr>
              <a:t>1898</a:t>
            </a:r>
            <a:r>
              <a:rPr lang="ru-RU" altLang="ru-RU" sz="1400" b="1"/>
              <a:t> году, фон Лауэ служил один год в армии по призыву. Затем он поступил в </a:t>
            </a:r>
            <a:r>
              <a:rPr lang="ru-RU" altLang="ru-RU" sz="1400" b="1">
                <a:hlinkClick r:id="rId4" tooltip="Страсбургский университет"/>
              </a:rPr>
              <a:t>Страсбургский университет</a:t>
            </a:r>
            <a:r>
              <a:rPr lang="ru-RU" altLang="ru-RU" sz="1400" b="1"/>
              <a:t>, где приступил к изучению </a:t>
            </a:r>
            <a:r>
              <a:rPr lang="ru-RU" altLang="ru-RU" sz="1400" b="1">
                <a:hlinkClick r:id="rId5" tooltip="Математика"/>
              </a:rPr>
              <a:t>математики</a:t>
            </a:r>
            <a:r>
              <a:rPr lang="ru-RU" altLang="ru-RU" sz="1400" b="1"/>
              <a:t>, </a:t>
            </a:r>
            <a:r>
              <a:rPr lang="ru-RU" altLang="ru-RU" sz="1400" b="1">
                <a:hlinkClick r:id="rId6" tooltip="Физика"/>
              </a:rPr>
              <a:t>физики</a:t>
            </a:r>
            <a:r>
              <a:rPr lang="ru-RU" altLang="ru-RU" sz="1400" b="1"/>
              <a:t> и </a:t>
            </a:r>
            <a:r>
              <a:rPr lang="ru-RU" altLang="ru-RU" sz="1400" b="1">
                <a:hlinkClick r:id="rId7" tooltip="Химия"/>
              </a:rPr>
              <a:t>химии</a:t>
            </a:r>
            <a:r>
              <a:rPr lang="ru-RU" altLang="ru-RU" sz="1400" b="1"/>
              <a:t>. Вскоре он перешёл в </a:t>
            </a:r>
            <a:r>
              <a:rPr lang="ru-RU" altLang="ru-RU" sz="1400" b="1">
                <a:hlinkClick r:id="rId8" tooltip="Гёттингенский университет"/>
              </a:rPr>
              <a:t>Гёттингенский университет</a:t>
            </a:r>
            <a:r>
              <a:rPr lang="ru-RU" altLang="ru-RU" sz="1400" b="1"/>
              <a:t>. После этого он провёл один семестр в </a:t>
            </a:r>
            <a:r>
              <a:rPr lang="ru-RU" altLang="ru-RU" sz="1400" b="1">
                <a:hlinkClick r:id="rId9" tooltip="Мюнхенский университет"/>
              </a:rPr>
              <a:t>Мюнхенском университете</a:t>
            </a:r>
            <a:r>
              <a:rPr lang="ru-RU" altLang="ru-RU" sz="1400" b="1"/>
              <a:t> и затем перешёл учится в Берлин, под руководством </a:t>
            </a:r>
            <a:r>
              <a:rPr lang="ru-RU" altLang="ru-RU" sz="1400" b="1">
                <a:hlinkClick r:id="rId10" tooltip="Макс Планк"/>
              </a:rPr>
              <a:t>Макса Планка</a:t>
            </a:r>
            <a:r>
              <a:rPr lang="ru-RU" altLang="ru-RU" sz="1400" b="1"/>
              <a:t>. В </a:t>
            </a:r>
            <a:r>
              <a:rPr lang="ru-RU" altLang="ru-RU" sz="1400" b="1">
                <a:hlinkClick r:id="rId11" tooltip="1903"/>
              </a:rPr>
              <a:t>1903</a:t>
            </a:r>
            <a:r>
              <a:rPr lang="ru-RU" altLang="ru-RU" sz="1400" b="1"/>
              <a:t> году он защитил диссертацию по теории </a:t>
            </a:r>
            <a:r>
              <a:rPr lang="ru-RU" altLang="ru-RU" sz="1400" b="1">
                <a:hlinkClick r:id="rId12" tooltip="Интерференция"/>
              </a:rPr>
              <a:t>интерференции</a:t>
            </a:r>
            <a:r>
              <a:rPr lang="ru-RU" altLang="ru-RU" sz="1400" b="1"/>
              <a:t> на параллельных пластинках и стал в </a:t>
            </a:r>
            <a:r>
              <a:rPr lang="ru-RU" altLang="ru-RU" sz="1400" b="1">
                <a:hlinkClick r:id="rId13" tooltip="1905"/>
              </a:rPr>
              <a:t>1905</a:t>
            </a:r>
            <a:r>
              <a:rPr lang="ru-RU" altLang="ru-RU" sz="1400" b="1"/>
              <a:t> г. ассистентом у Макса Планка. После защиты второй диссертации в </a:t>
            </a:r>
            <a:r>
              <a:rPr lang="ru-RU" altLang="ru-RU" sz="1400" b="1">
                <a:hlinkClick r:id="rId14" tooltip="1906"/>
              </a:rPr>
              <a:t>1906</a:t>
            </a:r>
            <a:r>
              <a:rPr lang="ru-RU" altLang="ru-RU" sz="1400" b="1"/>
              <a:t> г. он занялся </a:t>
            </a:r>
            <a:r>
              <a:rPr lang="ru-RU" altLang="ru-RU" sz="1400" b="1">
                <a:hlinkClick r:id="rId15" tooltip="Теория относительности"/>
              </a:rPr>
              <a:t>теорией относительности</a:t>
            </a:r>
            <a:r>
              <a:rPr lang="ru-RU" altLang="ru-RU" sz="1400" b="1"/>
              <a:t> и при помощи оптических опытов получил в </a:t>
            </a:r>
            <a:r>
              <a:rPr lang="ru-RU" altLang="ru-RU" sz="1400" b="1">
                <a:hlinkClick r:id="rId16" tooltip="1907"/>
              </a:rPr>
              <a:t>1907</a:t>
            </a:r>
            <a:r>
              <a:rPr lang="ru-RU" altLang="ru-RU" sz="1400" b="1"/>
              <a:t> г. важные экспериментальные подтверждения релятивистского правила сложения скоростей. В </a:t>
            </a:r>
            <a:r>
              <a:rPr lang="ru-RU" altLang="ru-RU" sz="1400" b="1">
                <a:hlinkClick r:id="rId17" tooltip="1909"/>
              </a:rPr>
              <a:t>1909</a:t>
            </a:r>
            <a:r>
              <a:rPr lang="ru-RU" altLang="ru-RU" sz="1400" b="1"/>
              <a:t> г. он получает в Мюнхенском университете место приватдоцента теоретической физики.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В </a:t>
            </a:r>
            <a:r>
              <a:rPr lang="ru-RU" altLang="ru-RU" sz="1400" b="1">
                <a:hlinkClick r:id="rId18" tooltip="1912"/>
              </a:rPr>
              <a:t>1912</a:t>
            </a:r>
            <a:r>
              <a:rPr lang="ru-RU" altLang="ru-RU" sz="1400" b="1"/>
              <a:t> г. фон Лауэ переходит в </a:t>
            </a:r>
            <a:r>
              <a:rPr lang="ru-RU" altLang="ru-RU" sz="1400" b="1">
                <a:hlinkClick r:id="rId19" tooltip="Цюрих"/>
              </a:rPr>
              <a:t>Цюрих</a:t>
            </a:r>
            <a:r>
              <a:rPr lang="ru-RU" altLang="ru-RU" sz="1400" b="1"/>
              <a:t>. Там он предсказал </a:t>
            </a:r>
            <a:r>
              <a:rPr lang="ru-RU" altLang="ru-RU" sz="1400" b="1">
                <a:hlinkClick r:id="rId20" tooltip="Дифракция"/>
              </a:rPr>
              <a:t>дифракцию</a:t>
            </a:r>
            <a:r>
              <a:rPr lang="ru-RU" altLang="ru-RU" sz="1400" b="1"/>
              <a:t> рентгеновских лучей на кристаллах, что было экспериментально подтверждено двумя его студентами — Фридрихом и Книпингом. Таким образом был подтверждён волновой характер рентгеновского излучения. Кроме того при помощи этого метода удалось выяснить структуру многих кристаллов. За эти достижения фон Лауэ получил в </a:t>
            </a:r>
            <a:r>
              <a:rPr lang="ru-RU" altLang="ru-RU" sz="1400" b="1">
                <a:hlinkClick r:id="rId21" tooltip="1914"/>
              </a:rPr>
              <a:t>1914</a:t>
            </a:r>
            <a:r>
              <a:rPr lang="ru-RU" altLang="ru-RU" sz="1400" b="1"/>
              <a:t> г. Нобелевскую премию по физике.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В </a:t>
            </a:r>
            <a:r>
              <a:rPr lang="ru-RU" altLang="ru-RU" sz="1400" b="1">
                <a:hlinkClick r:id="rId22" tooltip="1919"/>
              </a:rPr>
              <a:t>1919</a:t>
            </a:r>
            <a:r>
              <a:rPr lang="ru-RU" altLang="ru-RU" sz="1400" b="1"/>
              <a:t> г. фон Лауэ возвращается в Берлин, где дорабатывает свою первоначальную «геометрическую теорию» интерференции рентгеновских лучей до так называемой «динамической теории». В </a:t>
            </a:r>
            <a:r>
              <a:rPr lang="ru-RU" altLang="ru-RU" sz="1400" b="1">
                <a:hlinkClick r:id="rId23" tooltip="1921"/>
              </a:rPr>
              <a:t>1921</a:t>
            </a:r>
            <a:r>
              <a:rPr lang="ru-RU" altLang="ru-RU" sz="1400" b="1"/>
              <a:t> г. он получает памятную </a:t>
            </a:r>
            <a:r>
              <a:rPr lang="ru-RU" altLang="ru-RU" sz="1400" b="1">
                <a:hlinkClick r:id="rId24" tooltip="Медаль Адольфа фон Байера (страница отсутствует)"/>
              </a:rPr>
              <a:t>медаль Адольфа фон Байера</a:t>
            </a:r>
            <a:r>
              <a:rPr lang="ru-RU" altLang="ru-RU" sz="1400" b="1"/>
              <a:t> и в </a:t>
            </a:r>
            <a:r>
              <a:rPr lang="ru-RU" altLang="ru-RU" sz="1400" b="1">
                <a:hlinkClick r:id="rId25" tooltip="1932"/>
              </a:rPr>
              <a:t>1932</a:t>
            </a:r>
            <a:r>
              <a:rPr lang="ru-RU" altLang="ru-RU" sz="1400" b="1"/>
              <a:t> г. </a:t>
            </a:r>
            <a:r>
              <a:rPr lang="ru-RU" altLang="ru-RU" sz="1400" b="1">
                <a:hlinkClick r:id="rId26" tooltip="Медаль имени Макса Планка"/>
              </a:rPr>
              <a:t>медаль имени Макса Планка</a:t>
            </a:r>
            <a:r>
              <a:rPr lang="ru-RU" altLang="ru-RU" sz="1400" b="1"/>
              <a:t>. Во время нацизма он выступает в защиту </a:t>
            </a:r>
            <a:r>
              <a:rPr lang="ru-RU" altLang="ru-RU" sz="1400" b="1">
                <a:hlinkClick r:id="rId27" tooltip="Эйнштейн"/>
              </a:rPr>
              <a:t>Эйнштейна</a:t>
            </a:r>
            <a:r>
              <a:rPr lang="ru-RU" altLang="ru-RU" sz="1400" b="1"/>
              <a:t> и т. н. «еврейской физики», за что его досрочно отправляют в </a:t>
            </a:r>
            <a:r>
              <a:rPr lang="ru-RU" altLang="ru-RU" sz="1400" b="1">
                <a:hlinkClick r:id="rId28" tooltip="1943"/>
              </a:rPr>
              <a:t>1943</a:t>
            </a:r>
            <a:r>
              <a:rPr lang="ru-RU" altLang="ru-RU" sz="1400" b="1"/>
              <a:t> г. на пенсию. После войны он подвергается интернированию в Англии и пишет в это время «Историю Физики».</a:t>
            </a:r>
            <a:r>
              <a:rPr lang="en-US" altLang="ru-RU" sz="1400" b="1"/>
              <a:t> </a:t>
            </a:r>
            <a:r>
              <a:rPr lang="ru-RU" altLang="ru-RU" sz="1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После окончания войны он активно участвует в восстановлении немецкой научной отрасли. Он основывает «Немецкое физическое общество в британской оккупационной зоне» и участвует в восстановлении «Сообщества немецких физических обществ», в основании «Федеративного физико-технического учреждения» в городе </a:t>
            </a:r>
            <a:r>
              <a:rPr lang="ru-RU" altLang="ru-RU" sz="1400" b="1">
                <a:hlinkClick r:id="rId29" tooltip="Брауншвейг"/>
              </a:rPr>
              <a:t>Брауншвейг</a:t>
            </a:r>
            <a:r>
              <a:rPr lang="ru-RU" altLang="ru-RU" sz="1400" b="1"/>
              <a:t>, а также «Немецкого исследовательского сообщества» (главного распределителя исследовательских грантов ФРГ). В </a:t>
            </a:r>
            <a:r>
              <a:rPr lang="ru-RU" altLang="ru-RU" sz="1400" b="1">
                <a:hlinkClick r:id="rId30" tooltip="1951"/>
              </a:rPr>
              <a:t>1951</a:t>
            </a:r>
            <a:r>
              <a:rPr lang="ru-RU" altLang="ru-RU" sz="1400" b="1"/>
              <a:t> г. фон Лауэ становится директором института Фрица Габера общества Макса Планка в Западном Берлине (район Далем). Кроме того он был почётным членом свободного университета Берлина, от которого он получил звание почётного доктора в </a:t>
            </a:r>
            <a:r>
              <a:rPr lang="ru-RU" altLang="ru-RU" sz="1400" b="1">
                <a:hlinkClick r:id="rId31" tooltip="1958"/>
              </a:rPr>
              <a:t>1958</a:t>
            </a:r>
            <a:r>
              <a:rPr lang="ru-RU" altLang="ru-RU" sz="1400" b="1"/>
              <a:t> г. </a:t>
            </a:r>
            <a:r>
              <a:rPr lang="ru-RU" altLang="ru-RU" sz="1400" b="1">
                <a:hlinkClick r:id="rId32" tooltip="ILL (страница отсутствует)"/>
              </a:rPr>
              <a:t>Институт имени Лауэ — Лонжевена</a:t>
            </a:r>
            <a:r>
              <a:rPr lang="ru-RU" altLang="ru-RU" sz="1400" b="1"/>
              <a:t> в </a:t>
            </a:r>
            <a:r>
              <a:rPr lang="ru-RU" altLang="ru-RU" sz="1400" b="1">
                <a:hlinkClick r:id="rId33" tooltip="Гренобль"/>
              </a:rPr>
              <a:t>Гренобле</a:t>
            </a:r>
            <a:r>
              <a:rPr lang="ru-RU" altLang="ru-RU" sz="1400" b="1"/>
              <a:t> носит его имя. Незадолго до смерти в автоаварии его именем была названа гимназия в городе </a:t>
            </a:r>
            <a:r>
              <a:rPr lang="ru-RU" altLang="ru-RU" sz="1400" b="1">
                <a:hlinkClick r:id="rId34" tooltip="Кобленц"/>
              </a:rPr>
              <a:t>Кобленц</a:t>
            </a:r>
            <a:r>
              <a:rPr lang="ru-RU" altLang="ru-RU" sz="1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979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5">
            <a:extLst>
              <a:ext uri="{FF2B5EF4-FFF2-40B4-BE49-F238E27FC236}">
                <a16:creationId xmlns:a16="http://schemas.microsoft.com/office/drawing/2014/main" xmlns="" id="{EB6DC9D6-994F-4073-BCAE-D3784BB94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7613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сэр Уильям Генри Брэгг</a:t>
            </a:r>
            <a:r>
              <a:rPr lang="en-US" altLang="ru-RU" sz="2800" b="1">
                <a:solidFill>
                  <a:srgbClr val="3333FF"/>
                </a:solidFill>
              </a:rPr>
              <a:t> 1862 –1942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Английский физик, лауреат </a:t>
            </a:r>
            <a:r>
              <a:rPr lang="ru-RU" altLang="ru-RU" sz="2800" b="1">
                <a:solidFill>
                  <a:srgbClr val="FF0000"/>
                </a:solidFill>
              </a:rPr>
              <a:t>Нобелевской премии по физике за 1915 год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(совместно со своим сыном У.Л.Бреггом) </a:t>
            </a:r>
          </a:p>
        </p:txBody>
      </p:sp>
      <p:pic>
        <p:nvPicPr>
          <p:cNvPr id="27654" name="Picture 11" descr="Laue_XDiffraction_image002">
            <a:extLst>
              <a:ext uri="{FF2B5EF4-FFF2-40B4-BE49-F238E27FC236}">
                <a16:creationId xmlns:a16="http://schemas.microsoft.com/office/drawing/2014/main" xmlns="" id="{8FA5396D-814C-4D94-89DE-E87FFAD3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5888"/>
            <a:ext cx="33464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3" descr="Laue_XDiffraction_image001">
            <a:extLst>
              <a:ext uri="{FF2B5EF4-FFF2-40B4-BE49-F238E27FC236}">
                <a16:creationId xmlns:a16="http://schemas.microsoft.com/office/drawing/2014/main" xmlns="" id="{8F8890FA-E796-4657-9715-C812CFFC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2875"/>
            <a:ext cx="334803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1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Text Box 4">
            <a:extLst>
              <a:ext uri="{FF2B5EF4-FFF2-40B4-BE49-F238E27FC236}">
                <a16:creationId xmlns:a16="http://schemas.microsoft.com/office/drawing/2014/main" xmlns="" id="{CB68A515-200F-48B4-99AB-1894FDF40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594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</a:t>
            </a:r>
            <a:r>
              <a:rPr lang="ru-RU" altLang="ru-RU" sz="2000" dirty="0">
                <a:hlinkClick r:id="rId3" tooltip="1913"/>
              </a:rPr>
              <a:t>1913</a:t>
            </a:r>
            <a:r>
              <a:rPr lang="ru-RU" altLang="ru-RU" sz="2000" dirty="0"/>
              <a:t> г. совместно с сыном Брэгг занялся изучением дифракции рентгеновских лучей, годом ранее открытой М. фон Лауэ. Предположив, что атомы в кристаллах образуют семейства параллельных плоскостей, отец и сын предложили формулу, связывающую длину волну излучения, расстояние между параллельными плоскостями кристалла и угол, под которым наблюдается дифракционный максимум.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Это же условие в том же году было независимо получено русским кристаллографом </a:t>
            </a:r>
            <a:r>
              <a:rPr lang="ru-RU" altLang="ru-RU" sz="2000" dirty="0" err="1">
                <a:solidFill>
                  <a:srgbClr val="FF0000"/>
                </a:solidFill>
              </a:rPr>
              <a:t>Ю.В.Вульфом</a:t>
            </a:r>
            <a:r>
              <a:rPr lang="ru-RU" altLang="ru-RU" sz="2000" dirty="0">
                <a:solidFill>
                  <a:srgbClr val="FF0000"/>
                </a:solidFill>
              </a:rPr>
              <a:t> и в отечественной научной литературе получило название уравнения Вульфа-Брэгга (в западной литературе имя Вульфа не используется). Это уравнение легло в основу рентгеноструктурного анализа.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Помимо уравнения, описывающего закон дифракции, Брэгг создал первый прибор для регистрации дифракционной картины и вместе с сыном разработал основы метода определения структуры кристаллов по дифракционной картине рентгеновских лучей. Использование этого прибора позволило Брэггам установить структуру многих простых кристаллов, первым из которых был </a:t>
            </a:r>
            <a:r>
              <a:rPr lang="en-US" altLang="ru-RU" sz="2000" dirty="0"/>
              <a:t>NaCl</a:t>
            </a:r>
            <a:r>
              <a:rPr lang="ru-RU" alt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79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xmlns="" id="{64DC0176-DAD7-4CFF-8C48-84FF89C5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88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18787" name="Rectangle 8">
            <a:extLst>
              <a:ext uri="{FF2B5EF4-FFF2-40B4-BE49-F238E27FC236}">
                <a16:creationId xmlns:a16="http://schemas.microsoft.com/office/drawing/2014/main" xmlns="" id="{246CA11D-5225-44A6-B3AE-A74B4E48E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88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118788" name="Picture 10" descr="4066">
            <a:extLst>
              <a:ext uri="{FF2B5EF4-FFF2-40B4-BE49-F238E27FC236}">
                <a16:creationId xmlns:a16="http://schemas.microsoft.com/office/drawing/2014/main" xmlns="" id="{44585529-AB54-42D4-9845-83FF5B0E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83"/>
            <a:ext cx="34559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30">
            <a:extLst>
              <a:ext uri="{FF2B5EF4-FFF2-40B4-BE49-F238E27FC236}">
                <a16:creationId xmlns:a16="http://schemas.microsoft.com/office/drawing/2014/main" xmlns="" id="{6531A7AE-B3E2-4113-840A-4D588466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3333FF"/>
                </a:solidFill>
                <a:latin typeface="+mn-lt"/>
              </a:rPr>
              <a:t>Гео́ргий</a:t>
            </a:r>
            <a:r>
              <a:rPr lang="ru-RU" b="1" dirty="0">
                <a:solidFill>
                  <a:srgbClr val="3333FF"/>
                </a:solidFill>
                <a:latin typeface="+mn-lt"/>
              </a:rPr>
              <a:t> (</a:t>
            </a:r>
            <a:r>
              <a:rPr lang="ru-RU" b="1" dirty="0" err="1">
                <a:solidFill>
                  <a:srgbClr val="3333FF"/>
                </a:solidFill>
                <a:latin typeface="+mn-lt"/>
              </a:rPr>
              <a:t>Ю́рий</a:t>
            </a:r>
            <a:r>
              <a:rPr lang="ru-RU" b="1" dirty="0">
                <a:solidFill>
                  <a:srgbClr val="3333FF"/>
                </a:solidFill>
                <a:latin typeface="+mn-lt"/>
              </a:rPr>
              <a:t>) </a:t>
            </a:r>
            <a:r>
              <a:rPr lang="ru-RU" b="1" dirty="0" err="1">
                <a:solidFill>
                  <a:srgbClr val="3333FF"/>
                </a:solidFill>
                <a:latin typeface="+mn-lt"/>
              </a:rPr>
              <a:t>Ви́кторович</a:t>
            </a:r>
            <a:r>
              <a:rPr lang="ru-RU" b="1" dirty="0">
                <a:solidFill>
                  <a:srgbClr val="3333FF"/>
                </a:solidFill>
                <a:latin typeface="+mn-lt"/>
              </a:rPr>
              <a:t> Вульф</a:t>
            </a:r>
            <a:r>
              <a:rPr lang="ru-RU" dirty="0">
                <a:solidFill>
                  <a:srgbClr val="3333FF"/>
                </a:solidFill>
                <a:latin typeface="+mn-lt"/>
              </a:rPr>
              <a:t> (1863 - 1925) - советский кристаллограф, член-корреспондент АН СССР (1921).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В 1913 открыл закон интерференции рентгеновских лучей, отражённых атомными плоскостями кристаллов.</a:t>
            </a:r>
          </a:p>
        </p:txBody>
      </p:sp>
      <p:sp>
        <p:nvSpPr>
          <p:cNvPr id="118790" name="Text Box 31">
            <a:extLst>
              <a:ext uri="{FF2B5EF4-FFF2-40B4-BE49-F238E27FC236}">
                <a16:creationId xmlns:a16="http://schemas.microsoft.com/office/drawing/2014/main" xmlns="" id="{ED30CCA8-C6E2-49A7-9608-A9309F3D8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423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5543" name="Text Box 33">
            <a:extLst>
              <a:ext uri="{FF2B5EF4-FFF2-40B4-BE49-F238E27FC236}">
                <a16:creationId xmlns:a16="http://schemas.microsoft.com/office/drawing/2014/main" xmlns="" id="{13F7A1EA-326C-411A-99E3-F3899766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354138"/>
            <a:ext cx="5432280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latin typeface="+mn-lt"/>
              </a:rPr>
              <a:t>Георгий Викторович Вульф родился в 1863 г. в Чернигове. Окончил мужскую классическую гимназию в Варшаве в 1881 г. и поступил в Варшавский университет, на естественное отделение физико-математического факультета. По окончании университета в 1885 г. он был оставлен при университете на кафедре минералогии, где занимался изучением теплоемкости минералов.  В 1888 г. он переезжает в Петербург, где работал в Минералогическом кабинете Петербургского университета. Возвратившись в Варшаву в1990 г., </a:t>
            </a:r>
            <a:r>
              <a:rPr lang="ru-RU" sz="1400" dirty="0" err="1">
                <a:latin typeface="+mn-lt"/>
              </a:rPr>
              <a:t>Георий</a:t>
            </a:r>
            <a:r>
              <a:rPr lang="ru-RU" sz="1400" dirty="0">
                <a:latin typeface="+mn-lt"/>
              </a:rPr>
              <a:t> Викторович открыл </a:t>
            </a:r>
            <a:r>
              <a:rPr lang="ru-RU" sz="1400" dirty="0" err="1">
                <a:latin typeface="+mn-lt"/>
              </a:rPr>
              <a:t>приватдоцентский</a:t>
            </a:r>
            <a:r>
              <a:rPr lang="ru-RU" sz="1400" dirty="0">
                <a:latin typeface="+mn-lt"/>
              </a:rPr>
              <a:t> курс по кристаллографии, защитил </a:t>
            </a:r>
            <a:r>
              <a:rPr lang="ru-RU" sz="1400" dirty="0" err="1">
                <a:latin typeface="+mn-lt"/>
              </a:rPr>
              <a:t>дессертацию</a:t>
            </a:r>
            <a:r>
              <a:rPr lang="ru-RU" sz="1400" dirty="0">
                <a:latin typeface="+mn-lt"/>
              </a:rPr>
              <a:t> «Свойства некоторых </a:t>
            </a:r>
            <a:r>
              <a:rPr lang="ru-RU" sz="1400" dirty="0" err="1">
                <a:latin typeface="+mn-lt"/>
              </a:rPr>
              <a:t>псевдосимметрических</a:t>
            </a:r>
            <a:r>
              <a:rPr lang="ru-RU" sz="1400" dirty="0">
                <a:latin typeface="+mn-lt"/>
              </a:rPr>
              <a:t> кристаллов». В 1895 г. им была закончена и опубликована работа «К вопросу о скоростях роста и растворения кристаллических граней», которую он представил на физико-математический факультет как диссертацию на степень доктора минералогии и геогнозии. В 1897 г. он был назначен профессором в Казанский университет, откуда в начале 1899 г. перешел в Варшавский университет на кафедру минералогии. С 1907 г. Георгий Викторович Вульф перенес свою деятельность в Москву. Здесь он стал </a:t>
            </a:r>
            <a:r>
              <a:rPr lang="ru-RU" sz="1400" dirty="0" err="1">
                <a:latin typeface="+mn-lt"/>
              </a:rPr>
              <a:t>приватдоцентом</a:t>
            </a:r>
            <a:r>
              <a:rPr lang="ru-RU" sz="1400" dirty="0">
                <a:latin typeface="+mn-lt"/>
              </a:rPr>
              <a:t> Московского университета, в котором благодаря вниманию проф. В. И. Вернадского он получил возможность основать в помещении Минералогического института свою лабораторию. В настоящее время это Минералогический музей Московского университета (27 этаж главного здания на Воробьевых горах). </a:t>
            </a:r>
          </a:p>
        </p:txBody>
      </p:sp>
    </p:spTree>
    <p:extLst>
      <p:ext uri="{BB962C8B-B14F-4D97-AF65-F5344CB8AC3E}">
        <p14:creationId xmlns:p14="http://schemas.microsoft.com/office/powerpoint/2010/main" val="95827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86BD65E-7914-42DD-96D5-A0174FFF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564" y="1166842"/>
            <a:ext cx="701643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Ф</a:t>
            </a:r>
            <a:r>
              <a:rPr kumimoji="0" lang="ru-RU" altLang="ru-RU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он</a:t>
            </a:r>
            <a:r>
              <a:rPr kumimoji="0" lang="ru-RU" altLang="ru-RU" b="0" i="0" u="none" strike="noStrike" cap="none" normalizeH="0" baseline="0" dirty="0" bmk="_Hlk11623227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b="1" i="0" u="none" strike="noStrike" cap="none" normalizeH="0" baseline="0" dirty="0" bmk="_Hlk11623227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Лауэ Макс Теодор Феликс </a:t>
            </a:r>
            <a:r>
              <a:rPr kumimoji="0" lang="ru-RU" altLang="ru-RU" b="0" i="0" u="none" strike="noStrike" cap="none" normalizeH="0" baseline="0" dirty="0" bmk="_Hlk11623227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(1879—960)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indent="442913" algn="just" defTabSz="914400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выдающийся немецкий физик. Учился в университетах (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Страбурга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ru-RU" altLang="ru-RU" b="0" i="0" u="none" strike="noStrike" cap="none" normalizeH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Гёттингена, Мюнхена)</a:t>
            </a:r>
            <a:r>
              <a:rPr kumimoji="0" lang="ru-RU" altLang="ru-RU" b="0" i="0" u="none" strike="noStrike" cap="none" normalizeH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заканчивал учебу в Берлинском университете под руководством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М. Планка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indent="442913" algn="just" defTabSz="914400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1903 г. защитил диссертацию по теории интерференции на параллельных пластинках и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в 1905 г.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стал ассистентом у проф.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М.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Планка.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lvl="0" algn="just" defTabSz="914400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1911 г. перешел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к А. Зоммерфельду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Мюнхенский университет, где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(вместе с его студентами </a:t>
            </a:r>
            <a:r>
              <a:rPr lang="ru-RU" altLang="ru-RU" dirty="0" err="1">
                <a:ea typeface="Calibri" panose="020F0502020204030204" pitchFamily="34" charset="0"/>
                <a:cs typeface="Arial" panose="020B0604020202020204" pitchFamily="34" charset="0"/>
              </a:rPr>
              <a:t>В.Фридрихом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altLang="ru-RU" dirty="0" err="1">
                <a:ea typeface="Calibri" panose="020F0502020204030204" pitchFamily="34" charset="0"/>
                <a:cs typeface="Arial" panose="020B0604020202020204" pitchFamily="34" charset="0"/>
              </a:rPr>
              <a:t>П.Книппингом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сделал главное открытие своей жизни: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экспериментально обнаружил дифракцию рентгеновских лучей на кристаллах. </a:t>
            </a:r>
          </a:p>
          <a:p>
            <a:pPr lvl="0" algn="just" defTabSz="914400"/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Таким образом был доказан волновой характер рентгеновского излучения.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1914 г. фон Лауэ стал лауреатом Нобелевской премии по физике «за открытие дифракции рентгеновских лучей на кристаллах».</a:t>
            </a:r>
            <a:r>
              <a:rPr lang="ru-RU" altLang="ru-RU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6" name="Picture 5" descr="4391">
            <a:extLst>
              <a:ext uri="{FF2B5EF4-FFF2-40B4-BE49-F238E27FC236}">
                <a16:creationId xmlns:a16="http://schemas.microsoft.com/office/drawing/2014/main" xmlns="" id="{6DD598EC-26C3-42E3-8405-AE7C020B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8675"/>
            <a:ext cx="19986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12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Рисунок 1" descr="Anders Jonas Ångström - 001.png">
            <a:hlinkClick r:id="rId2"/>
            <a:extLst>
              <a:ext uri="{FF2B5EF4-FFF2-40B4-BE49-F238E27FC236}">
                <a16:creationId xmlns:a16="http://schemas.microsoft.com/office/drawing/2014/main" xmlns="" id="{043CEF35-4190-4345-8B68-5348B4C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3051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Box 2">
            <a:extLst>
              <a:ext uri="{FF2B5EF4-FFF2-40B4-BE49-F238E27FC236}">
                <a16:creationId xmlns:a16="http://schemas.microsoft.com/office/drawing/2014/main" xmlns="" id="{E3302F7F-55B0-4F93-BE92-3C52B8964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260350"/>
            <a:ext cx="5759450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Андерс Йонас Ангстрем</a:t>
            </a:r>
            <a:r>
              <a:rPr lang="ru-RU" altLang="ru-RU" sz="1800"/>
              <a:t> (1814-1874) - шведский ученый - астрофизик, один из основателей спектрального анализа. В 1839 году окончил университет в г. Уппсале, с 1858 - профессор, заведующий кафедрой физики, в 1870-1871 годах - ректор Уппсальского университета. С 1843 года работает в Уппсальской обсерватории. В 1862 году обнаружил наличие водорода на солнце. Основным трудом учёного является «Исследование солнечного спектра» (1868) - атлас, представивший измерения 1000 спектральных линий с разрешением в одну десятимилионную часть миллиметра (величину, которая впоследствии получила название «ангстрем»). Впервые исследовал спектр северного сияния. Также изучал теплопроводность и магнетизм. В честь Ангстрема назван кратер на Луне. В 1872 году был награждён медалью Румфорда. Член Лондонского королевского общества (1870), член-корреспондент Парижской АН. 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xmlns="" id="{EA055A46-27DC-4075-9164-EC01C5A3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013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FF0000"/>
                </a:solidFill>
              </a:rPr>
              <a:t>1</a:t>
            </a:r>
            <a:r>
              <a:rPr lang="en-US" altLang="ru-RU" sz="3600">
                <a:solidFill>
                  <a:srgbClr val="FF0000"/>
                </a:solidFill>
              </a:rPr>
              <a:t>Å</a:t>
            </a:r>
            <a:r>
              <a:rPr lang="ru-RU" altLang="ru-RU" sz="3600">
                <a:solidFill>
                  <a:srgbClr val="FF0000"/>
                </a:solidFill>
              </a:rPr>
              <a:t>=10</a:t>
            </a:r>
            <a:r>
              <a:rPr lang="ru-RU" altLang="ru-RU" sz="3600" baseline="30000">
                <a:solidFill>
                  <a:srgbClr val="FF0000"/>
                </a:solidFill>
              </a:rPr>
              <a:t>-10</a:t>
            </a:r>
            <a:r>
              <a:rPr lang="ru-RU" altLang="ru-RU" sz="3600">
                <a:solidFill>
                  <a:srgbClr val="FF0000"/>
                </a:solidFill>
              </a:rPr>
              <a:t> </a:t>
            </a:r>
            <a:r>
              <a:rPr lang="en-US" altLang="ru-RU" sz="3600">
                <a:solidFill>
                  <a:srgbClr val="FF0000"/>
                </a:solidFill>
              </a:rPr>
              <a:t>m</a:t>
            </a:r>
            <a:r>
              <a:rPr lang="ru-RU" altLang="ru-RU" sz="3600">
                <a:solidFill>
                  <a:srgbClr val="FF0000"/>
                </a:solidFill>
              </a:rPr>
              <a:t> = 10</a:t>
            </a:r>
            <a:r>
              <a:rPr lang="ru-RU" altLang="ru-RU" sz="3600" baseline="30000">
                <a:solidFill>
                  <a:srgbClr val="FF0000"/>
                </a:solidFill>
              </a:rPr>
              <a:t>-8 </a:t>
            </a:r>
            <a:r>
              <a:rPr lang="en-US" altLang="ru-RU" sz="3600">
                <a:solidFill>
                  <a:srgbClr val="FF0000"/>
                </a:solidFill>
              </a:rPr>
              <a:t>cm</a:t>
            </a:r>
            <a:r>
              <a:rPr lang="ru-RU" altLang="ru-RU" sz="3600">
                <a:solidFill>
                  <a:srgbClr val="FF0000"/>
                </a:solidFill>
              </a:rPr>
              <a:t> = 10</a:t>
            </a:r>
            <a:r>
              <a:rPr lang="ru-RU" altLang="ru-RU" sz="3600" baseline="30000">
                <a:solidFill>
                  <a:srgbClr val="FF0000"/>
                </a:solidFill>
              </a:rPr>
              <a:t>-7</a:t>
            </a:r>
            <a:r>
              <a:rPr lang="en-US" altLang="ru-RU" sz="3600" baseline="30000">
                <a:solidFill>
                  <a:srgbClr val="FF0000"/>
                </a:solidFill>
              </a:rPr>
              <a:t> </a:t>
            </a:r>
            <a:r>
              <a:rPr lang="en-US" altLang="ru-RU" sz="3600">
                <a:solidFill>
                  <a:srgbClr val="FF0000"/>
                </a:solidFill>
              </a:rPr>
              <a:t>mm</a:t>
            </a:r>
            <a:r>
              <a:rPr lang="ru-RU" altLang="ru-RU" sz="3600">
                <a:solidFill>
                  <a:srgbClr val="FF0000"/>
                </a:solidFill>
              </a:rPr>
              <a:t> = 10</a:t>
            </a:r>
            <a:r>
              <a:rPr lang="ru-RU" altLang="ru-RU" sz="3600" baseline="30000">
                <a:solidFill>
                  <a:srgbClr val="FF0000"/>
                </a:solidFill>
              </a:rPr>
              <a:t>-4 </a:t>
            </a:r>
            <a:r>
              <a:rPr lang="ru-RU" altLang="ru-RU" sz="3600">
                <a:solidFill>
                  <a:srgbClr val="FF0000"/>
                </a:solidFill>
              </a:rPr>
              <a:t>мкм</a:t>
            </a:r>
          </a:p>
        </p:txBody>
      </p:sp>
    </p:spTree>
    <p:extLst>
      <p:ext uri="{BB962C8B-B14F-4D97-AF65-F5344CB8AC3E}">
        <p14:creationId xmlns:p14="http://schemas.microsoft.com/office/powerpoint/2010/main" val="21703042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3381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525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144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2405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BFD67E-1345-4504-99F8-2099E394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77" y="2005944"/>
            <a:ext cx="1619614" cy="11719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265F86-2B70-43BC-BE6C-CAC3385AC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582" y="2905142"/>
            <a:ext cx="1725418" cy="11312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B0FFBC-CDDD-4D50-8A3A-ACF4F77C3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88" y="3504646"/>
            <a:ext cx="2034691" cy="1147566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BB5CDB57-B953-420D-91F2-F3EACEEEA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586"/>
            <a:ext cx="91440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</a:rPr>
              <a:t>Динамическое рассеяние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Волновое поле в идеальном кристалле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Дифрагированная волна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DEFFCD9-3FDB-4CB2-BDA2-A0DB279F4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410" y="2335428"/>
            <a:ext cx="3076453" cy="2270715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68A39919-D880-4860-8498-E9C3FF07B9EE}"/>
              </a:ext>
            </a:extLst>
          </p:cNvPr>
          <p:cNvCxnSpPr>
            <a:cxnSpLocks/>
          </p:cNvCxnSpPr>
          <p:nvPr/>
        </p:nvCxnSpPr>
        <p:spPr>
          <a:xfrm flipH="1" flipV="1">
            <a:off x="3227138" y="2591935"/>
            <a:ext cx="1001517" cy="3892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32268A52-A4A6-4A4A-9540-4CF325A27D8D}"/>
              </a:ext>
            </a:extLst>
          </p:cNvPr>
          <p:cNvCxnSpPr>
            <a:cxnSpLocks/>
          </p:cNvCxnSpPr>
          <p:nvPr/>
        </p:nvCxnSpPr>
        <p:spPr>
          <a:xfrm flipH="1">
            <a:off x="3535049" y="4074614"/>
            <a:ext cx="633361" cy="20626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6D7F8820-50DE-47B3-993A-2CAD6A2AB709}"/>
              </a:ext>
            </a:extLst>
          </p:cNvPr>
          <p:cNvCxnSpPr>
            <a:cxnSpLocks/>
          </p:cNvCxnSpPr>
          <p:nvPr/>
        </p:nvCxnSpPr>
        <p:spPr>
          <a:xfrm>
            <a:off x="7310363" y="3344623"/>
            <a:ext cx="684717" cy="16002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C36BF62B-5CD9-453B-B53F-673DC28DC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72" y="4867956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CC"/>
                </a:solidFill>
              </a:rPr>
              <a:t>Фрагменты экспериментальных секционных </a:t>
            </a:r>
            <a:r>
              <a:rPr lang="ru-RU" altLang="ru-RU" sz="2400" b="1" dirty="0" err="1">
                <a:solidFill>
                  <a:srgbClr val="0000CC"/>
                </a:solidFill>
              </a:rPr>
              <a:t>топограмм</a:t>
            </a:r>
            <a:r>
              <a:rPr lang="ru-RU" altLang="ru-RU" sz="2400" b="1" dirty="0">
                <a:solidFill>
                  <a:srgbClr val="0000CC"/>
                </a:solidFill>
              </a:rPr>
              <a:t> совершенных монокристаллов </a:t>
            </a:r>
            <a:r>
              <a:rPr lang="en-US" altLang="ru-RU" sz="2400" b="1" dirty="0">
                <a:solidFill>
                  <a:srgbClr val="0000CC"/>
                </a:solidFill>
              </a:rPr>
              <a:t>Si</a:t>
            </a:r>
            <a:r>
              <a:rPr lang="ru-RU" altLang="ru-RU" sz="2400" b="1" dirty="0">
                <a:solidFill>
                  <a:srgbClr val="0000CC"/>
                </a:solidFill>
              </a:rPr>
              <a:t> с разной толщиной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CC"/>
                </a:solidFill>
              </a:rPr>
              <a:t>(</a:t>
            </a:r>
            <a:r>
              <a:rPr lang="en-US" altLang="ru-RU" sz="2400" b="1" dirty="0">
                <a:solidFill>
                  <a:srgbClr val="0000CC"/>
                </a:solidFill>
              </a:rPr>
              <a:t>t</a:t>
            </a:r>
            <a:r>
              <a:rPr lang="ru-RU" altLang="ru-RU" sz="2400" b="1" dirty="0">
                <a:solidFill>
                  <a:srgbClr val="0000CC"/>
                </a:solidFill>
              </a:rPr>
              <a:t> = 0.42, 0.75, 1.4 </a:t>
            </a:r>
            <a:r>
              <a:rPr lang="en-US" altLang="ru-RU" sz="2400" b="1" dirty="0">
                <a:solidFill>
                  <a:srgbClr val="0000CC"/>
                </a:solidFill>
              </a:rPr>
              <a:t>mm</a:t>
            </a:r>
            <a:r>
              <a:rPr lang="ru-RU" altLang="ru-RU" sz="2400" b="1" dirty="0">
                <a:solidFill>
                  <a:srgbClr val="0000CC"/>
                </a:solidFill>
              </a:rPr>
              <a:t>). На </a:t>
            </a:r>
            <a:r>
              <a:rPr lang="ru-RU" altLang="ru-RU" sz="2400" b="1" dirty="0" err="1">
                <a:solidFill>
                  <a:srgbClr val="0000CC"/>
                </a:solidFill>
              </a:rPr>
              <a:t>тотограммах</a:t>
            </a: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rgbClr val="0000CC"/>
                </a:solidFill>
              </a:rPr>
              <a:t>четко видны интерференционные полосы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DBFCF4-82EC-4711-8741-F168CF12E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37" y="2014394"/>
            <a:ext cx="1973766" cy="226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C7725022-A45C-48CD-8F35-038F2AB9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1979613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xmlns="" id="{2CCAC5C9-989B-45F4-B130-6F062648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2271713"/>
            <a:ext cx="3582987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xmlns="" id="{79141C90-2AA3-41B6-834E-E6C92C9EE804}"/>
              </a:ext>
            </a:extLst>
          </p:cNvPr>
          <p:cNvSpPr/>
          <p:nvPr/>
        </p:nvSpPr>
        <p:spPr>
          <a:xfrm>
            <a:off x="3455988" y="3598863"/>
            <a:ext cx="792162" cy="21590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523AA7B4-7D2D-4F59-ABDD-188544F67602}"/>
              </a:ext>
            </a:extLst>
          </p:cNvPr>
          <p:cNvSpPr/>
          <p:nvPr/>
        </p:nvSpPr>
        <p:spPr>
          <a:xfrm rot="10800000">
            <a:off x="3455988" y="4651375"/>
            <a:ext cx="792162" cy="21590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702" name="TextBox 2">
            <a:extLst>
              <a:ext uri="{FF2B5EF4-FFF2-40B4-BE49-F238E27FC236}">
                <a16:creationId xmlns:a16="http://schemas.microsoft.com/office/drawing/2014/main" xmlns="" id="{13C393BE-C453-4F7B-9897-0A5A2E9AA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3881438"/>
            <a:ext cx="27368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Преобразование Фурье</a:t>
            </a:r>
          </a:p>
        </p:txBody>
      </p:sp>
      <p:sp>
        <p:nvSpPr>
          <p:cNvPr id="29703" name="TextBox 3">
            <a:extLst>
              <a:ext uri="{FF2B5EF4-FFF2-40B4-BE49-F238E27FC236}">
                <a16:creationId xmlns:a16="http://schemas.microsoft.com/office/drawing/2014/main" xmlns="" id="{5867D05B-8910-461B-94CF-F89532B5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5437188"/>
            <a:ext cx="12255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L, D </a:t>
            </a:r>
            <a:endParaRPr lang="ru-RU" altLang="ru-RU" sz="180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DB66236F-3C81-47EC-9037-BCCC14F85F26}"/>
              </a:ext>
            </a:extLst>
          </p:cNvPr>
          <p:cNvCxnSpPr/>
          <p:nvPr/>
        </p:nvCxnSpPr>
        <p:spPr>
          <a:xfrm>
            <a:off x="3743325" y="561181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705" name="Объект 9">
            <a:extLst>
              <a:ext uri="{FF2B5EF4-FFF2-40B4-BE49-F238E27FC236}">
                <a16:creationId xmlns:a16="http://schemas.microsoft.com/office/drawing/2014/main" xmlns="" id="{5AE37E26-1E2F-44B2-81CD-039033991D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76725" y="5435600"/>
          <a:ext cx="4460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9" name="Equation" r:id="rId5" imgW="152202" imgH="126835" progId="Equation.DSMT4">
                  <p:embed/>
                </p:oleObj>
              </mc:Choice>
              <mc:Fallback>
                <p:oleObj name="Equation" r:id="rId5" imgW="152202" imgH="126835" progId="Equation.DSMT4">
                  <p:embed/>
                  <p:pic>
                    <p:nvPicPr>
                      <p:cNvPr id="29705" name="Объект 9">
                        <a:extLst>
                          <a:ext uri="{FF2B5EF4-FFF2-40B4-BE49-F238E27FC236}">
                            <a16:creationId xmlns:a16="http://schemas.microsoft.com/office/drawing/2014/main" xmlns="" id="{5AE37E26-1E2F-44B2-81CD-039033991D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5" y="5435600"/>
                        <a:ext cx="446088" cy="371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6AEE71-E43A-4AD6-BE9D-CB9920B60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Примеры объектов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в прямом и обратном пространстве</a:t>
            </a:r>
          </a:p>
        </p:txBody>
      </p:sp>
      <p:sp>
        <p:nvSpPr>
          <p:cNvPr id="29707" name="TextBox 11">
            <a:extLst>
              <a:ext uri="{FF2B5EF4-FFF2-40B4-BE49-F238E27FC236}">
                <a16:creationId xmlns:a16="http://schemas.microsoft.com/office/drawing/2014/main" xmlns="" id="{18804FD8-9EF9-4C91-80E3-D797C035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91440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1. Цилиндрический стержень бесконечной длины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5AA460-DCDD-4441-96C5-F2529E94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575300"/>
            <a:ext cx="969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Объект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521C3D-5498-4542-8BFD-83199DD4B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4862513"/>
            <a:ext cx="35829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Фурье-образ объекта,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Трансформанта Фурье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F61C3F-57A2-4D58-9C1D-368C3B8AF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6775"/>
            <a:ext cx="197961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Прямое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пространство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87C6C2-2E30-4C5C-8886-7F810D1E8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5464175"/>
            <a:ext cx="35829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Обратное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28680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9702" grpId="0" animBg="1"/>
      <p:bldP spid="29703" grpId="0" animBg="1"/>
      <p:bldP spid="14" grpId="0" animBg="1"/>
      <p:bldP spid="29707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EE2EEF1E-CCFB-4E56-9BD6-520626EF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196975"/>
            <a:ext cx="42481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xmlns="" id="{D3DFD8F5-593D-4534-9DFD-DA01B2BE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16986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>
            <a:extLst>
              <a:ext uri="{FF2B5EF4-FFF2-40B4-BE49-F238E27FC236}">
                <a16:creationId xmlns:a16="http://schemas.microsoft.com/office/drawing/2014/main" xmlns="" id="{41E3CCE0-B182-4EE2-820A-F0CFF4DAE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2.</a:t>
            </a:r>
            <a:r>
              <a:rPr lang="ru-RU" altLang="ru-RU" sz="2800" b="1"/>
              <a:t> Бесконечный узловой ряд</a:t>
            </a:r>
            <a:r>
              <a:rPr lang="en-US" altLang="ru-RU" sz="2800" b="1"/>
              <a:t> </a:t>
            </a:r>
            <a:r>
              <a:rPr lang="ru-RU" altLang="ru-RU" sz="2800" b="1"/>
              <a:t>в трехмерном представлении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D461EDA8-9882-443A-8806-5EA7D1E90513}"/>
              </a:ext>
            </a:extLst>
          </p:cNvPr>
          <p:cNvSpPr/>
          <p:nvPr/>
        </p:nvSpPr>
        <p:spPr>
          <a:xfrm>
            <a:off x="2936875" y="2792413"/>
            <a:ext cx="792163" cy="21590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xmlns="" id="{183DBD14-A7DF-4781-96DB-DAE92B0CC240}"/>
              </a:ext>
            </a:extLst>
          </p:cNvPr>
          <p:cNvSpPr/>
          <p:nvPr/>
        </p:nvSpPr>
        <p:spPr>
          <a:xfrm rot="10800000">
            <a:off x="2936875" y="3844925"/>
            <a:ext cx="792163" cy="21590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xmlns="" id="{1A404A7E-A939-4353-B5F3-D8C77F10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3074988"/>
            <a:ext cx="273685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Преобразование Фурье</a:t>
            </a:r>
          </a:p>
        </p:txBody>
      </p:sp>
      <p:sp>
        <p:nvSpPr>
          <p:cNvPr id="30728" name="TextBox 2">
            <a:extLst>
              <a:ext uri="{FF2B5EF4-FFF2-40B4-BE49-F238E27FC236}">
                <a16:creationId xmlns:a16="http://schemas.microsoft.com/office/drawing/2014/main" xmlns="" id="{BA5F0BF7-4186-4FD2-840E-5FA4DB9A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5473700"/>
            <a:ext cx="424815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Фурье-образ.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Диски нулевой толщины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 бесконечного диаметра</a:t>
            </a:r>
          </a:p>
        </p:txBody>
      </p:sp>
      <p:sp>
        <p:nvSpPr>
          <p:cNvPr id="30729" name="TextBox 1">
            <a:extLst>
              <a:ext uri="{FF2B5EF4-FFF2-40B4-BE49-F238E27FC236}">
                <a16:creationId xmlns:a16="http://schemas.microsoft.com/office/drawing/2014/main" xmlns="" id="{E9B4ABE1-EC62-4AEC-9708-2DD8174F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7988"/>
            <a:ext cx="169862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Объект.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Бесконечный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узловой ряд</a:t>
            </a:r>
          </a:p>
        </p:txBody>
      </p:sp>
    </p:spTree>
    <p:extLst>
      <p:ext uri="{BB962C8B-B14F-4D97-AF65-F5344CB8AC3E}">
        <p14:creationId xmlns:p14="http://schemas.microsoft.com/office/powerpoint/2010/main" val="7091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5" grpId="0" animBg="1"/>
      <p:bldP spid="6" grpId="0" animBg="1"/>
      <p:bldP spid="30727" grpId="0" animBg="1"/>
      <p:bldP spid="30728" grpId="0" animBg="1"/>
      <p:bldP spid="3072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Untitled-1">
            <a:extLst>
              <a:ext uri="{FF2B5EF4-FFF2-40B4-BE49-F238E27FC236}">
                <a16:creationId xmlns:a16="http://schemas.microsoft.com/office/drawing/2014/main" xmlns="" id="{D98131B9-7F34-4232-B950-70C5BB77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1192213"/>
            <a:ext cx="5548312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0">
            <a:extLst>
              <a:ext uri="{FF2B5EF4-FFF2-40B4-BE49-F238E27FC236}">
                <a16:creationId xmlns:a16="http://schemas.microsoft.com/office/drawing/2014/main" xmlns="" id="{74DFE635-E1BF-457B-BE78-EF68CA3D43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420938"/>
          <a:ext cx="3459163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3" name="Equation" r:id="rId4" imgW="1218671" imgH="533169" progId="Equation.DSMT4">
                  <p:embed/>
                </p:oleObj>
              </mc:Choice>
              <mc:Fallback>
                <p:oleObj name="Equation" r:id="rId4" imgW="1218671" imgH="533169" progId="Equation.DSMT4">
                  <p:embed/>
                  <p:pic>
                    <p:nvPicPr>
                      <p:cNvPr id="3" name="Object 20">
                        <a:extLst>
                          <a:ext uri="{FF2B5EF4-FFF2-40B4-BE49-F238E27FC236}">
                            <a16:creationId xmlns:a16="http://schemas.microsoft.com/office/drawing/2014/main" xmlns="" id="{74DFE635-E1BF-457B-BE78-EF68CA3D43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20938"/>
                        <a:ext cx="3459163" cy="1512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TextBox 3">
            <a:extLst>
              <a:ext uri="{FF2B5EF4-FFF2-40B4-BE49-F238E27FC236}">
                <a16:creationId xmlns:a16="http://schemas.microsoft.com/office/drawing/2014/main" xmlns="" id="{4A2F910F-6787-49EF-B233-4784A494B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Аналитическое и графическое описание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Фурье-образа узлового ряда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913AC0-94D0-4165-8F3D-63229604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7363"/>
            <a:ext cx="344646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Интенсивность дифрагированной волны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093242-29E8-4566-81FF-722D00AA2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233988"/>
            <a:ext cx="24892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N – </a:t>
            </a:r>
            <a:r>
              <a:rPr lang="ru-RU" altLang="ru-RU" sz="1800"/>
              <a:t>количество узлов</a:t>
            </a:r>
          </a:p>
        </p:txBody>
      </p:sp>
    </p:spTree>
    <p:extLst>
      <p:ext uri="{BB962C8B-B14F-4D97-AF65-F5344CB8AC3E}">
        <p14:creationId xmlns:p14="http://schemas.microsoft.com/office/powerpoint/2010/main" val="34358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5" grpId="0" animBg="1"/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4092DD-6A45-44E7-99AE-52378853E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30" y="0"/>
            <a:ext cx="4470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1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</TotalTime>
  <Words>4590</Words>
  <Application>Microsoft Office PowerPoint</Application>
  <PresentationFormat>Экран (4:3)</PresentationFormat>
  <Paragraphs>666</Paragraphs>
  <Slides>127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127</vt:i4>
      </vt:variant>
    </vt:vector>
  </HeadingPairs>
  <TitlesOfParts>
    <vt:vector size="130" baseType="lpstr">
      <vt:lpstr>Тема Office</vt:lpstr>
      <vt:lpstr>Equation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Эрнест</dc:creator>
  <cp:lastModifiedBy>Suvorov</cp:lastModifiedBy>
  <cp:revision>175</cp:revision>
  <dcterms:created xsi:type="dcterms:W3CDTF">2022-09-19T18:46:27Z</dcterms:created>
  <dcterms:modified xsi:type="dcterms:W3CDTF">2024-03-20T09:17:21Z</dcterms:modified>
</cp:coreProperties>
</file>